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7" r:id="rId2"/>
    <p:sldId id="258" r:id="rId3"/>
    <p:sldId id="294" r:id="rId4"/>
    <p:sldId id="279" r:id="rId5"/>
    <p:sldId id="280" r:id="rId6"/>
    <p:sldId id="276" r:id="rId7"/>
    <p:sldId id="303" r:id="rId8"/>
    <p:sldId id="260" r:id="rId9"/>
    <p:sldId id="305" r:id="rId10"/>
    <p:sldId id="264" r:id="rId11"/>
    <p:sldId id="267" r:id="rId12"/>
    <p:sldId id="289" r:id="rId13"/>
    <p:sldId id="268" r:id="rId14"/>
    <p:sldId id="304" r:id="rId15"/>
    <p:sldId id="292" r:id="rId16"/>
    <p:sldId id="306" r:id="rId17"/>
    <p:sldId id="296" r:id="rId18"/>
    <p:sldId id="273" r:id="rId19"/>
    <p:sldId id="297" r:id="rId20"/>
    <p:sldId id="272" r:id="rId21"/>
    <p:sldId id="299" r:id="rId22"/>
    <p:sldId id="298" r:id="rId23"/>
    <p:sldId id="274" r:id="rId24"/>
    <p:sldId id="291" r:id="rId25"/>
    <p:sldId id="293" r:id="rId26"/>
    <p:sldId id="300" r:id="rId27"/>
    <p:sldId id="277" r:id="rId28"/>
    <p:sldId id="287" r:id="rId29"/>
    <p:sldId id="288" r:id="rId30"/>
    <p:sldId id="290" r:id="rId31"/>
    <p:sldId id="301" r:id="rId32"/>
    <p:sldId id="286" r:id="rId33"/>
    <p:sldId id="278" r:id="rId34"/>
  </p:sldIdLst>
  <p:sldSz cx="9144000" cy="6858000" type="screen4x3"/>
  <p:notesSz cx="6797675" cy="9926638"/>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19" autoAdjust="0"/>
    <p:restoredTop sz="94576" autoAdjust="0"/>
  </p:normalViewPr>
  <p:slideViewPr>
    <p:cSldViewPr>
      <p:cViewPr varScale="1">
        <p:scale>
          <a:sx n="112" d="100"/>
          <a:sy n="112" d="100"/>
        </p:scale>
        <p:origin x="114" y="261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17.xml"/><Relationship Id="rId13" Type="http://schemas.openxmlformats.org/officeDocument/2006/relationships/slide" Target="slides/slide22.xml"/><Relationship Id="rId18" Type="http://schemas.openxmlformats.org/officeDocument/2006/relationships/slide" Target="slides/slide27.xml"/><Relationship Id="rId3" Type="http://schemas.openxmlformats.org/officeDocument/2006/relationships/slide" Target="slides/slide5.xml"/><Relationship Id="rId21" Type="http://schemas.openxmlformats.org/officeDocument/2006/relationships/slide" Target="slides/slide30.xml"/><Relationship Id="rId7" Type="http://schemas.openxmlformats.org/officeDocument/2006/relationships/slide" Target="slides/slide15.xml"/><Relationship Id="rId12" Type="http://schemas.openxmlformats.org/officeDocument/2006/relationships/slide" Target="slides/slide21.xml"/><Relationship Id="rId17" Type="http://schemas.openxmlformats.org/officeDocument/2006/relationships/slide" Target="slides/slide26.xml"/><Relationship Id="rId2" Type="http://schemas.openxmlformats.org/officeDocument/2006/relationships/slide" Target="slides/slide4.xml"/><Relationship Id="rId16" Type="http://schemas.openxmlformats.org/officeDocument/2006/relationships/slide" Target="slides/slide25.xml"/><Relationship Id="rId20" Type="http://schemas.openxmlformats.org/officeDocument/2006/relationships/slide" Target="slides/slide29.xml"/><Relationship Id="rId1" Type="http://schemas.openxmlformats.org/officeDocument/2006/relationships/slide" Target="slides/slide3.xml"/><Relationship Id="rId6" Type="http://schemas.openxmlformats.org/officeDocument/2006/relationships/slide" Target="slides/slide11.xml"/><Relationship Id="rId11" Type="http://schemas.openxmlformats.org/officeDocument/2006/relationships/slide" Target="slides/slide20.xml"/><Relationship Id="rId24" Type="http://schemas.openxmlformats.org/officeDocument/2006/relationships/slide" Target="slides/slide33.xml"/><Relationship Id="rId5" Type="http://schemas.openxmlformats.org/officeDocument/2006/relationships/slide" Target="slides/slide8.xml"/><Relationship Id="rId15" Type="http://schemas.openxmlformats.org/officeDocument/2006/relationships/slide" Target="slides/slide24.xml"/><Relationship Id="rId23" Type="http://schemas.openxmlformats.org/officeDocument/2006/relationships/slide" Target="slides/slide32.xml"/><Relationship Id="rId10" Type="http://schemas.openxmlformats.org/officeDocument/2006/relationships/slide" Target="slides/slide19.xml"/><Relationship Id="rId19" Type="http://schemas.openxmlformats.org/officeDocument/2006/relationships/slide" Target="slides/slide28.xml"/><Relationship Id="rId4" Type="http://schemas.openxmlformats.org/officeDocument/2006/relationships/slide" Target="slides/slide6.xml"/><Relationship Id="rId9" Type="http://schemas.openxmlformats.org/officeDocument/2006/relationships/slide" Target="slides/slide18.xml"/><Relationship Id="rId14" Type="http://schemas.openxmlformats.org/officeDocument/2006/relationships/slide" Target="slides/slide23.xml"/><Relationship Id="rId22"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1"/>
            <a:ext cx="2946400" cy="496332"/>
          </a:xfrm>
          <a:prstGeom prst="rect">
            <a:avLst/>
          </a:prstGeom>
          <a:noFill/>
          <a:ln w="9525">
            <a:noFill/>
            <a:miter lim="800000"/>
            <a:headEnd/>
            <a:tailEnd/>
          </a:ln>
          <a:effectLst/>
        </p:spPr>
        <p:txBody>
          <a:bodyPr vert="horz" wrap="square" lIns="90718" tIns="45359" rIns="90718" bIns="45359" numCol="1" anchor="t" anchorCtr="0" compatLnSpc="1">
            <a:prstTxWarp prst="textNoShape">
              <a:avLst/>
            </a:prstTxWarp>
          </a:bodyPr>
          <a:lstStyle>
            <a:lvl1pPr eaLnBrk="1" hangingPunct="1">
              <a:defRPr sz="1200">
                <a:latin typeface="Arial" charset="0"/>
              </a:defRPr>
            </a:lvl1pPr>
          </a:lstStyle>
          <a:p>
            <a:pPr>
              <a:defRPr/>
            </a:pPr>
            <a:endParaRPr lang="de-DE"/>
          </a:p>
        </p:txBody>
      </p:sp>
      <p:sp>
        <p:nvSpPr>
          <p:cNvPr id="50179" name="Rectangle 3"/>
          <p:cNvSpPr>
            <a:spLocks noGrp="1" noChangeArrowheads="1"/>
          </p:cNvSpPr>
          <p:nvPr>
            <p:ph type="dt" sz="quarter" idx="1"/>
          </p:nvPr>
        </p:nvSpPr>
        <p:spPr bwMode="auto">
          <a:xfrm>
            <a:off x="3851275" y="1"/>
            <a:ext cx="2946400" cy="496332"/>
          </a:xfrm>
          <a:prstGeom prst="rect">
            <a:avLst/>
          </a:prstGeom>
          <a:noFill/>
          <a:ln w="9525">
            <a:noFill/>
            <a:miter lim="800000"/>
            <a:headEnd/>
            <a:tailEnd/>
          </a:ln>
          <a:effectLst/>
        </p:spPr>
        <p:txBody>
          <a:bodyPr vert="horz" wrap="square" lIns="90718" tIns="45359" rIns="90718" bIns="45359" numCol="1" anchor="t" anchorCtr="0" compatLnSpc="1">
            <a:prstTxWarp prst="textNoShape">
              <a:avLst/>
            </a:prstTxWarp>
          </a:bodyPr>
          <a:lstStyle>
            <a:lvl1pPr algn="r" eaLnBrk="1" hangingPunct="1">
              <a:defRPr sz="1200">
                <a:latin typeface="Arial" charset="0"/>
              </a:defRPr>
            </a:lvl1pPr>
          </a:lstStyle>
          <a:p>
            <a:pPr>
              <a:defRPr/>
            </a:pPr>
            <a:endParaRPr lang="de-DE"/>
          </a:p>
        </p:txBody>
      </p:sp>
      <p:sp>
        <p:nvSpPr>
          <p:cNvPr id="50180" name="Rectangle 4"/>
          <p:cNvSpPr>
            <a:spLocks noGrp="1" noChangeArrowheads="1"/>
          </p:cNvSpPr>
          <p:nvPr>
            <p:ph type="ftr" sz="quarter" idx="2"/>
          </p:nvPr>
        </p:nvSpPr>
        <p:spPr bwMode="auto">
          <a:xfrm>
            <a:off x="0" y="9430307"/>
            <a:ext cx="2946400" cy="496331"/>
          </a:xfrm>
          <a:prstGeom prst="rect">
            <a:avLst/>
          </a:prstGeom>
          <a:noFill/>
          <a:ln w="9525">
            <a:noFill/>
            <a:miter lim="800000"/>
            <a:headEnd/>
            <a:tailEnd/>
          </a:ln>
          <a:effectLst/>
        </p:spPr>
        <p:txBody>
          <a:bodyPr vert="horz" wrap="square" lIns="90718" tIns="45359" rIns="90718" bIns="45359" numCol="1" anchor="b" anchorCtr="0" compatLnSpc="1">
            <a:prstTxWarp prst="textNoShape">
              <a:avLst/>
            </a:prstTxWarp>
          </a:bodyPr>
          <a:lstStyle>
            <a:lvl1pPr eaLnBrk="1" hangingPunct="1">
              <a:defRPr sz="1200">
                <a:latin typeface="Arial" charset="0"/>
              </a:defRPr>
            </a:lvl1pPr>
          </a:lstStyle>
          <a:p>
            <a:pPr>
              <a:defRPr/>
            </a:pPr>
            <a:endParaRPr lang="de-DE"/>
          </a:p>
        </p:txBody>
      </p:sp>
      <p:sp>
        <p:nvSpPr>
          <p:cNvPr id="50181" name="Rectangle 5"/>
          <p:cNvSpPr>
            <a:spLocks noGrp="1" noChangeArrowheads="1"/>
          </p:cNvSpPr>
          <p:nvPr>
            <p:ph type="sldNum" sz="quarter" idx="3"/>
          </p:nvPr>
        </p:nvSpPr>
        <p:spPr bwMode="auto">
          <a:xfrm>
            <a:off x="3851275" y="9430307"/>
            <a:ext cx="2946400" cy="496331"/>
          </a:xfrm>
          <a:prstGeom prst="rect">
            <a:avLst/>
          </a:prstGeom>
          <a:noFill/>
          <a:ln w="9525">
            <a:noFill/>
            <a:miter lim="800000"/>
            <a:headEnd/>
            <a:tailEnd/>
          </a:ln>
          <a:effectLst/>
        </p:spPr>
        <p:txBody>
          <a:bodyPr vert="horz" wrap="square" lIns="90718" tIns="45359" rIns="90718" bIns="45359" numCol="1" anchor="b" anchorCtr="0" compatLnSpc="1">
            <a:prstTxWarp prst="textNoShape">
              <a:avLst/>
            </a:prstTxWarp>
          </a:bodyPr>
          <a:lstStyle>
            <a:lvl1pPr algn="r" eaLnBrk="1" hangingPunct="1">
              <a:defRPr sz="1200"/>
            </a:lvl1pPr>
          </a:lstStyle>
          <a:p>
            <a:pPr>
              <a:defRPr/>
            </a:pPr>
            <a:fld id="{A67A9EC7-EA15-4D1E-8962-00767BD1DD11}"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2946400" cy="496332"/>
          </a:xfrm>
          <a:prstGeom prst="rect">
            <a:avLst/>
          </a:prstGeom>
          <a:noFill/>
          <a:ln w="9525">
            <a:noFill/>
            <a:miter lim="800000"/>
            <a:headEnd/>
            <a:tailEnd/>
          </a:ln>
          <a:effectLst/>
        </p:spPr>
        <p:txBody>
          <a:bodyPr vert="horz" wrap="square" lIns="90718" tIns="45359" rIns="90718" bIns="45359" numCol="1" anchor="t" anchorCtr="0" compatLnSpc="1">
            <a:prstTxWarp prst="textNoShape">
              <a:avLst/>
            </a:prstTxWarp>
          </a:bodyPr>
          <a:lstStyle>
            <a:lvl1pPr eaLnBrk="1" hangingPunct="1">
              <a:defRPr sz="1200">
                <a:latin typeface="Arial" charset="0"/>
              </a:defRPr>
            </a:lvl1pPr>
          </a:lstStyle>
          <a:p>
            <a:pPr>
              <a:defRPr/>
            </a:pPr>
            <a:endParaRPr lang="de-DE"/>
          </a:p>
        </p:txBody>
      </p:sp>
      <p:sp>
        <p:nvSpPr>
          <p:cNvPr id="9219" name="Rectangle 3"/>
          <p:cNvSpPr>
            <a:spLocks noGrp="1" noChangeArrowheads="1"/>
          </p:cNvSpPr>
          <p:nvPr>
            <p:ph type="dt" idx="1"/>
          </p:nvPr>
        </p:nvSpPr>
        <p:spPr bwMode="auto">
          <a:xfrm>
            <a:off x="3849688" y="1"/>
            <a:ext cx="2946400" cy="496332"/>
          </a:xfrm>
          <a:prstGeom prst="rect">
            <a:avLst/>
          </a:prstGeom>
          <a:noFill/>
          <a:ln w="9525">
            <a:noFill/>
            <a:miter lim="800000"/>
            <a:headEnd/>
            <a:tailEnd/>
          </a:ln>
          <a:effectLst/>
        </p:spPr>
        <p:txBody>
          <a:bodyPr vert="horz" wrap="square" lIns="90718" tIns="45359" rIns="90718" bIns="45359" numCol="1" anchor="t" anchorCtr="0" compatLnSpc="1">
            <a:prstTxWarp prst="textNoShape">
              <a:avLst/>
            </a:prstTxWarp>
          </a:bodyPr>
          <a:lstStyle>
            <a:lvl1pPr algn="r" eaLnBrk="1" hangingPunct="1">
              <a:defRPr sz="1200">
                <a:latin typeface="Arial"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79450" y="4715952"/>
            <a:ext cx="5438775" cy="4465391"/>
          </a:xfrm>
          <a:prstGeom prst="rect">
            <a:avLst/>
          </a:prstGeom>
          <a:noFill/>
          <a:ln w="9525">
            <a:noFill/>
            <a:miter lim="800000"/>
            <a:headEnd/>
            <a:tailEnd/>
          </a:ln>
          <a:effectLst/>
        </p:spPr>
        <p:txBody>
          <a:bodyPr vert="horz" wrap="square" lIns="90718" tIns="45359" rIns="90718" bIns="45359"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9222" name="Rectangle 6"/>
          <p:cNvSpPr>
            <a:spLocks noGrp="1" noChangeArrowheads="1"/>
          </p:cNvSpPr>
          <p:nvPr>
            <p:ph type="ftr" sz="quarter" idx="4"/>
          </p:nvPr>
        </p:nvSpPr>
        <p:spPr bwMode="auto">
          <a:xfrm>
            <a:off x="0" y="9428711"/>
            <a:ext cx="2946400" cy="496332"/>
          </a:xfrm>
          <a:prstGeom prst="rect">
            <a:avLst/>
          </a:prstGeom>
          <a:noFill/>
          <a:ln w="9525">
            <a:noFill/>
            <a:miter lim="800000"/>
            <a:headEnd/>
            <a:tailEnd/>
          </a:ln>
          <a:effectLst/>
        </p:spPr>
        <p:txBody>
          <a:bodyPr vert="horz" wrap="square" lIns="90718" tIns="45359" rIns="90718" bIns="45359" numCol="1" anchor="b" anchorCtr="0" compatLnSpc="1">
            <a:prstTxWarp prst="textNoShape">
              <a:avLst/>
            </a:prstTxWarp>
          </a:bodyPr>
          <a:lstStyle>
            <a:lvl1pPr eaLnBrk="1" hangingPunct="1">
              <a:defRPr sz="1200">
                <a:latin typeface="Arial" charset="0"/>
              </a:defRPr>
            </a:lvl1pPr>
          </a:lstStyle>
          <a:p>
            <a:pPr>
              <a:defRPr/>
            </a:pPr>
            <a:endParaRPr lang="de-DE"/>
          </a:p>
        </p:txBody>
      </p:sp>
      <p:sp>
        <p:nvSpPr>
          <p:cNvPr id="9223" name="Rectangle 7"/>
          <p:cNvSpPr>
            <a:spLocks noGrp="1" noChangeArrowheads="1"/>
          </p:cNvSpPr>
          <p:nvPr>
            <p:ph type="sldNum" sz="quarter" idx="5"/>
          </p:nvPr>
        </p:nvSpPr>
        <p:spPr bwMode="auto">
          <a:xfrm>
            <a:off x="3849688" y="9428711"/>
            <a:ext cx="2946400" cy="496332"/>
          </a:xfrm>
          <a:prstGeom prst="rect">
            <a:avLst/>
          </a:prstGeom>
          <a:noFill/>
          <a:ln w="9525">
            <a:noFill/>
            <a:miter lim="800000"/>
            <a:headEnd/>
            <a:tailEnd/>
          </a:ln>
          <a:effectLst/>
        </p:spPr>
        <p:txBody>
          <a:bodyPr vert="horz" wrap="square" lIns="90718" tIns="45359" rIns="90718" bIns="45359" numCol="1" anchor="b" anchorCtr="0" compatLnSpc="1">
            <a:prstTxWarp prst="textNoShape">
              <a:avLst/>
            </a:prstTxWarp>
          </a:bodyPr>
          <a:lstStyle>
            <a:lvl1pPr algn="r" eaLnBrk="1" hangingPunct="1">
              <a:defRPr sz="1200"/>
            </a:lvl1pPr>
          </a:lstStyle>
          <a:p>
            <a:pPr>
              <a:defRPr/>
            </a:pPr>
            <a:fld id="{A3203E6E-E42D-486C-8CD7-A309D1901633}"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025C23-2E6C-4594-BB77-C27DAB010467}" type="slidenum">
              <a:rPr lang="de-DE" altLang="de-DE" smtClean="0"/>
              <a:pPr>
                <a:spcBef>
                  <a:spcPct val="0"/>
                </a:spcBef>
              </a:pPr>
              <a:t>6</a:t>
            </a:fld>
            <a:endParaRPr lang="de-DE" altLang="de-DE"/>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B2FA89-9302-415E-B890-63C218FC08B2}" type="slidenum">
              <a:rPr lang="de-DE" altLang="de-DE" smtClean="0"/>
              <a:pPr>
                <a:spcBef>
                  <a:spcPct val="0"/>
                </a:spcBef>
              </a:pPr>
              <a:t>8</a:t>
            </a:fld>
            <a:endParaRPr lang="de-DE" altLang="de-DE"/>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80000"/>
              </a:lnSpc>
            </a:pPr>
            <a:r>
              <a:rPr lang="de-DE" altLang="de-DE" sz="1000">
                <a:latin typeface="Arial" panose="020B0604020202020204" pitchFamily="34" charset="0"/>
              </a:rPr>
              <a:t>Wir starten von der 6. Klasse Hauptschule aus. Wird der Schüler versetzt, so besucht er weiter die 7., 8. und 9. Klasse der HS. Er erhält am Ende der 9. Klasse den erfolgreichen HS-Abschluss, wenn er die Klasse mit Erfolg abgeschlossen hat. </a:t>
            </a:r>
            <a:r>
              <a:rPr lang="de-DE" altLang="de-DE" sz="1000" i="1">
                <a:latin typeface="Arial" panose="020B0604020202020204" pitchFamily="34" charset="0"/>
              </a:rPr>
              <a:t>(d.h. nicht mehr als drei Fünfen und einen Durchschnitt von 4,00).</a:t>
            </a:r>
          </a:p>
          <a:p>
            <a:pPr algn="just" eaLnBrk="1" hangingPunct="1">
              <a:lnSpc>
                <a:spcPct val="80000"/>
              </a:lnSpc>
            </a:pPr>
            <a:r>
              <a:rPr lang="de-DE" altLang="de-DE" sz="1000">
                <a:latin typeface="Arial" panose="020B0604020202020204" pitchFamily="34" charset="0"/>
              </a:rPr>
              <a:t>Dazu kann er sich freiwillig den Prüfungen des Qualifizierenden HS-Abschlusses (Quali) stellen und mit dem Bestehen eine Zusatzqualifikation erwerben.</a:t>
            </a:r>
          </a:p>
          <a:p>
            <a:pPr algn="just" eaLnBrk="1" hangingPunct="1">
              <a:lnSpc>
                <a:spcPct val="80000"/>
              </a:lnSpc>
            </a:pPr>
            <a:r>
              <a:rPr lang="de-DE" altLang="de-DE" sz="1000" i="1">
                <a:latin typeface="Arial" panose="020B0604020202020204" pitchFamily="34" charset="0"/>
              </a:rPr>
              <a:t>Prüfungsfächer und Details zum Quali nur auf Nachfrage.</a:t>
            </a:r>
          </a:p>
          <a:p>
            <a:pPr algn="just" eaLnBrk="1" hangingPunct="1">
              <a:lnSpc>
                <a:spcPct val="80000"/>
              </a:lnSpc>
            </a:pPr>
            <a:r>
              <a:rPr lang="de-DE" altLang="de-DE" sz="1000">
                <a:latin typeface="Arial" panose="020B0604020202020204" pitchFamily="34" charset="0"/>
              </a:rPr>
              <a:t>Eine andere Möglichkeit ist der Besuch des M-Zuges. Im M-Zug wird auf einem erhöhten Anforderungsniveau gearbeitet. Hat die Schülerin im Halbjahreszeugnis der 6. Klasse einen Durchschnitt in D, M und E aus 2,33, so kann sie in die 7. Klasse des M-Zuges übertreten. Sie besucht die 8., 9. und 10. Klasse und schließt mit dem Mittleren Schulabschluss ab.</a:t>
            </a:r>
          </a:p>
          <a:p>
            <a:pPr algn="just" eaLnBrk="1" hangingPunct="1">
              <a:lnSpc>
                <a:spcPct val="80000"/>
              </a:lnSpc>
            </a:pPr>
            <a:r>
              <a:rPr lang="de-DE" altLang="de-DE" sz="1000" i="1">
                <a:latin typeface="Arial" panose="020B0604020202020204" pitchFamily="34" charset="0"/>
              </a:rPr>
              <a:t>Wenn die Eltern fragen, weitere Übertrittsmöglichkeiten nach der 7., 8….. erklären, sowie Möglichkeit des Konferenzbeschlusses</a:t>
            </a:r>
            <a:r>
              <a:rPr lang="de-DE" altLang="de-DE" sz="1000">
                <a:latin typeface="Arial" panose="020B0604020202020204" pitchFamily="34" charset="0"/>
              </a:rPr>
              <a:t>.</a:t>
            </a:r>
          </a:p>
          <a:p>
            <a:pPr algn="just" eaLnBrk="1" hangingPunct="1">
              <a:lnSpc>
                <a:spcPct val="80000"/>
              </a:lnSpc>
            </a:pPr>
            <a:r>
              <a:rPr lang="de-DE" altLang="de-DE" sz="1000">
                <a:latin typeface="Arial" panose="020B0604020202020204" pitchFamily="34" charset="0"/>
              </a:rPr>
              <a:t>Hauptschulen mit M-Zug gibt es an der Alfonsstraße, Situlistraße, Inzeller Weg, Wittelsbacherstraße, Zielstattstraße, Peslmüllerstraße, Leipziger Straße. Es besteht  keine Sprengelpflicht.</a:t>
            </a:r>
          </a:p>
          <a:p>
            <a:pPr algn="just" eaLnBrk="1" hangingPunct="1">
              <a:lnSpc>
                <a:spcPct val="80000"/>
              </a:lnSpc>
            </a:pPr>
            <a:r>
              <a:rPr lang="de-DE" altLang="de-DE" sz="1000">
                <a:latin typeface="Arial" panose="020B0604020202020204" pitchFamily="34" charset="0"/>
              </a:rPr>
              <a:t>Eine andere schulische Möglichkeit ist der Wechsel in die 7. Klasse der Wirtschaftsschule, wenn der Schüler im Übertrittszeugnis einen Durchschnitt von 2,33 in D, M und E hat. Die Wirtschaftsschule vermittelt eine allgemeine Bildung und eine kaufmännische Grund- und Fachausbildung.</a:t>
            </a:r>
          </a:p>
          <a:p>
            <a:pPr algn="just" eaLnBrk="1" hangingPunct="1">
              <a:lnSpc>
                <a:spcPct val="80000"/>
              </a:lnSpc>
            </a:pPr>
            <a:r>
              <a:rPr lang="de-DE" altLang="de-DE" sz="1000">
                <a:latin typeface="Arial" panose="020B0604020202020204" pitchFamily="34" charset="0"/>
              </a:rPr>
              <a:t>Eine weitere schulische Möglichkeit ist der Wechsel an die Realschule. Hat die Schülerin im Jahreszeugnis den Durchschnitt von 2,00 in D, M und E (und die Eltern nehmen an einem Beratungsgespräch an der Realschule teil), so kann sie in die 7. Klasse Realschule übertreten, sonst nur über das Bestehen einer Aufnahmeprüfung und einer Probezeit.</a:t>
            </a:r>
          </a:p>
          <a:p>
            <a:pPr algn="just" eaLnBrk="1" hangingPunct="1">
              <a:lnSpc>
                <a:spcPct val="80000"/>
              </a:lnSpc>
            </a:pPr>
            <a:r>
              <a:rPr lang="de-DE" altLang="de-DE" sz="1000">
                <a:latin typeface="Arial" panose="020B0604020202020204" pitchFamily="34" charset="0"/>
              </a:rPr>
              <a:t>Der Mittlere Schulabschluss  an diesen drei Schularten ist gleichwertig, nicht gleichartig, d.h. der Schüler hat die gleiche Berechtigung für die weitere Schullaufbahn, egal an welcher Schulart er den Mittleren Abschluss erworben hat.</a:t>
            </a:r>
          </a:p>
          <a:p>
            <a:pPr algn="just" eaLnBrk="1" hangingPunct="1">
              <a:lnSpc>
                <a:spcPct val="80000"/>
              </a:lnSpc>
            </a:pPr>
            <a:r>
              <a:rPr lang="de-DE" altLang="de-DE" sz="1000">
                <a:latin typeface="Arial" panose="020B0604020202020204" pitchFamily="34" charset="0"/>
              </a:rPr>
              <a:t>Der Vollständigkeit halber nenne ich noch eine selten gewählte Möglichkeit, nämlich den Wechsel in die 6. oder 7. Klasse des Gymnasiums. Dies ist nur mit dem Bestehen einer Aufnahmeprüfung möglich. Bei Eintritt in die 7. Klasse benötigt der Schüler bereits Kenntnisse in einer 2. Fremdsprache.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3D29D1-3B10-48E7-B5CD-D2250A9D7D52}" type="slidenum">
              <a:rPr lang="de-DE" altLang="de-DE" smtClean="0"/>
              <a:pPr>
                <a:spcBef>
                  <a:spcPct val="0"/>
                </a:spcBef>
              </a:pPr>
              <a:t>10</a:t>
            </a:fld>
            <a:endParaRPr lang="de-DE" altLang="de-DE"/>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de-DE" altLang="de-DE">
                <a:latin typeface="Arial" panose="020B0604020202020204" pitchFamily="34" charset="0"/>
              </a:rPr>
              <a:t>Nun zeigen wir Ihnen auf, welche Möglichkeiten die Schüler mit dem Mittleren Schulabschluss haben.</a:t>
            </a:r>
          </a:p>
          <a:p>
            <a:pPr algn="just" eaLnBrk="1" hangingPunct="1"/>
            <a:endParaRPr lang="de-DE" altLang="de-DE">
              <a:latin typeface="Arial" panose="020B0604020202020204" pitchFamily="34" charset="0"/>
            </a:endParaRPr>
          </a:p>
          <a:p>
            <a:pPr algn="just" eaLnBrk="1" hangingPunct="1"/>
            <a:r>
              <a:rPr lang="de-DE" altLang="de-DE">
                <a:latin typeface="Arial" panose="020B0604020202020204" pitchFamily="34" charset="0"/>
              </a:rPr>
              <a:t>Zunächst gibt es den Weg in den Beruf. Dazu absolviert der Schüler eine anspruchsvolle Berufsausbildung in Betrieb und Berufsschule, z. B. die dreieinhalbjährige Ausbildung zum Mechatroniker für Kälteschutz. </a:t>
            </a:r>
          </a:p>
          <a:p>
            <a:pPr algn="just" eaLnBrk="1" hangingPunct="1"/>
            <a:endParaRPr lang="de-DE" altLang="de-DE">
              <a:latin typeface="Arial" panose="020B0604020202020204" pitchFamily="34" charset="0"/>
            </a:endParaRPr>
          </a:p>
          <a:p>
            <a:pPr algn="just" eaLnBrk="1" hangingPunct="1"/>
            <a:r>
              <a:rPr lang="de-DE" altLang="de-DE">
                <a:latin typeface="Arial" panose="020B0604020202020204" pitchFamily="34" charset="0"/>
              </a:rPr>
              <a:t>Der andere Weg in den Beruf führt über die Berufsfachschule, z. B. Berufsfachschule für Logopädie oder Technischer Assistent für Informatik an GBS (Gemeinnützige Gesellschaft für berufsbildende Schulen).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1A7E3A-8F98-4C1F-9D95-16CB67A6F3B7}" type="slidenum">
              <a:rPr lang="de-DE" altLang="de-DE" smtClean="0"/>
              <a:pPr>
                <a:spcBef>
                  <a:spcPct val="0"/>
                </a:spcBef>
              </a:pPr>
              <a:t>11</a:t>
            </a:fld>
            <a:endParaRPr lang="de-DE" altLang="de-DE"/>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de-DE" altLang="de-DE">
                <a:latin typeface="Arial" panose="020B0604020202020204" pitchFamily="34" charset="0"/>
              </a:rPr>
              <a:t>Ein weiterer schulischer Weg führt über die Einführungsklasse (10. Klasse) des Gymnasiums zum Abitur. Der Schüler braucht ein Gutachten der Schule, das ihm die Eignung für das Gymnasium bestätigt. Erfahrungsgemäß liegt eine Eignung bei befriedigenden Noten in Deutsch, Mathematik, Englisch vor. Bei Eintritt darf der Schüler noch nicht 18 Jahre alt sein (Stichtag: 30.06.).</a:t>
            </a:r>
          </a:p>
          <a:p>
            <a:pPr algn="just" eaLnBrk="1" hangingPunct="1"/>
            <a:endParaRPr lang="de-DE" altLang="de-DE">
              <a:latin typeface="Arial" panose="020B0604020202020204" pitchFamily="34" charset="0"/>
            </a:endParaRPr>
          </a:p>
          <a:p>
            <a:pPr algn="just" eaLnBrk="1" hangingPunct="1"/>
            <a:r>
              <a:rPr lang="de-DE" altLang="de-DE">
                <a:latin typeface="Arial" panose="020B0604020202020204" pitchFamily="34" charset="0"/>
              </a:rPr>
              <a:t>Der erfolgreiche Besuch der Einführungsklasse berechtigt zum Eintritt in die Jahrgangsstufe 11 des Gymnasiums. </a:t>
            </a:r>
          </a:p>
          <a:p>
            <a:pPr algn="just" eaLnBrk="1" hangingPunct="1"/>
            <a:endParaRPr lang="de-DE" altLang="de-DE">
              <a:latin typeface="Arial" panose="020B0604020202020204" pitchFamily="34" charset="0"/>
            </a:endParaRPr>
          </a:p>
          <a:p>
            <a:pPr algn="just" eaLnBrk="1" hangingPunct="1"/>
            <a:r>
              <a:rPr lang="de-DE" altLang="de-DE">
                <a:latin typeface="Arial" panose="020B0604020202020204" pitchFamily="34" charset="0"/>
              </a:rPr>
              <a:t>Nach zwei Jahren legt er das Abitur erfolgreich ab und hat damit die allgemeine Hochschulreife erworben.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7C085D-920F-412B-B334-74830BA80258}" type="slidenum">
              <a:rPr lang="de-DE" altLang="de-DE" smtClean="0"/>
              <a:pPr>
                <a:spcBef>
                  <a:spcPct val="0"/>
                </a:spcBef>
              </a:pPr>
              <a:t>12</a:t>
            </a:fld>
            <a:endParaRPr lang="de-DE" altLang="de-DE"/>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de-DE" altLang="de-DE">
                <a:latin typeface="Arial" panose="020B0604020202020204" pitchFamily="34" charset="0"/>
              </a:rPr>
              <a:t>Unser Mechatroniker aus dem Beispiel hat einen Mittleren Schulabschluss (mit Durchschnitt 3,5 aus Deutsch, Mathematik, Englisch) und die abgeschlossene Ausbildung zum Mechatroniker. Er will sich weiterbilden und geht in die 11. Klasse der Berufsoberschule (BOS) Technik. Nach zwei Jahren legt er die Fachabiturprüfung ab. </a:t>
            </a:r>
          </a:p>
          <a:p>
            <a:pPr algn="just" eaLnBrk="1" hangingPunct="1"/>
            <a:r>
              <a:rPr lang="de-DE" altLang="de-DE">
                <a:latin typeface="Arial" panose="020B0604020202020204" pitchFamily="34" charset="0"/>
              </a:rPr>
              <a:t>Mit einer zweiten Fremdsprache kann er nach drei Jahren die Abiturprüfung ablegen.</a:t>
            </a:r>
          </a:p>
          <a:p>
            <a:pPr algn="just" eaLnBrk="1" hangingPunct="1"/>
            <a:endParaRPr lang="de-DE" altLang="de-DE">
              <a:latin typeface="Arial" panose="020B0604020202020204" pitchFamily="34" charset="0"/>
            </a:endParaRPr>
          </a:p>
          <a:p>
            <a:pPr algn="just" eaLnBrk="1" hangingPunct="1"/>
            <a:r>
              <a:rPr lang="de-DE" altLang="de-DE">
                <a:latin typeface="Arial" panose="020B0604020202020204" pitchFamily="34" charset="0"/>
              </a:rPr>
              <a:t>Eine Kauffrau für Groß- und Einzelhandel tritt in die Klasse 11 der BOS Wirtschaft ein.</a:t>
            </a:r>
          </a:p>
          <a:p>
            <a:pPr algn="just" eaLnBrk="1" hangingPunct="1"/>
            <a:endParaRPr lang="de-DE" altLang="de-DE">
              <a:latin typeface="Arial" panose="020B0604020202020204" pitchFamily="34" charset="0"/>
            </a:endParaRPr>
          </a:p>
          <a:p>
            <a:pPr algn="just" eaLnBrk="1" hangingPunct="1"/>
            <a:r>
              <a:rPr lang="de-DE" altLang="de-DE">
                <a:latin typeface="Arial" panose="020B0604020202020204" pitchFamily="34" charset="0"/>
              </a:rPr>
              <a:t>Die Berufsoberschule bietet die Richtungen Technik, Wirtschaft, Sozialwesen und Agrarwirtschaft an.</a:t>
            </a:r>
          </a:p>
          <a:p>
            <a:pPr algn="just" eaLnBrk="1" hangingPunct="1"/>
            <a:endParaRPr lang="de-DE" altLang="de-DE">
              <a:latin typeface="Arial" panose="020B0604020202020204" pitchFamily="34" charset="0"/>
            </a:endParaRPr>
          </a:p>
          <a:p>
            <a:pPr algn="just" eaLnBrk="1" hangingPunct="1"/>
            <a:r>
              <a:rPr lang="de-DE" altLang="de-DE">
                <a:latin typeface="Arial" panose="020B0604020202020204" pitchFamily="34" charset="0"/>
              </a:rPr>
              <a:t>Eine Schülerin, die den Mittleren Schulabschluss und eine abgeschlossene Ausbildung zur Hauswirtschafterin hat, kann in die Fachakademie für Hauswirtschaft eintreten und sich zur Fachlehrerin für Hauswirtschaft ausbilden lassen.</a:t>
            </a:r>
          </a:p>
          <a:p>
            <a:pPr algn="just" eaLnBrk="1" hangingPunct="1"/>
            <a:r>
              <a:rPr lang="de-DE" altLang="de-DE">
                <a:latin typeface="Arial" panose="020B0604020202020204" pitchFamily="34" charset="0"/>
              </a:rPr>
              <a:t>Oder ein Augenoptiker mit Mittlerem Schulabschluss, erfolgreich abgeschlossener Ausbildung und einem Jahr beruflicher Tätigkeit tritt in die Fachakademie für Augenoptik ein und wird Augenoptikermeister.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82063E-F1C7-4084-9519-F3A378D5F73D}" type="slidenum">
              <a:rPr lang="de-DE" altLang="de-DE" smtClean="0"/>
              <a:pPr>
                <a:spcBef>
                  <a:spcPct val="0"/>
                </a:spcBef>
              </a:pPr>
              <a:t>13</a:t>
            </a:fld>
            <a:endParaRPr lang="de-DE" altLang="de-DE"/>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de-DE" altLang="de-DE">
                <a:latin typeface="Arial" panose="020B0604020202020204" pitchFamily="34" charset="0"/>
              </a:rPr>
              <a:t>Unser Mechatroniker aus dem Beispiel hat einen Mittleren Schulabschluss (mit Durchschnitt 3,5 aus Deutsch, Mathematik, Englisch) und die abgeschlossene Ausbildung zum Mechatroniker. Er will sich weiterbilden und geht in die 11. Klasse der Berufsoberschule (BOS) Technik. Nach zwei Jahren legt er die Fachabiturprüfung ab. </a:t>
            </a:r>
          </a:p>
          <a:p>
            <a:pPr algn="just" eaLnBrk="1" hangingPunct="1"/>
            <a:r>
              <a:rPr lang="de-DE" altLang="de-DE">
                <a:latin typeface="Arial" panose="020B0604020202020204" pitchFamily="34" charset="0"/>
              </a:rPr>
              <a:t>Mit einer zweiten Fremdsprache kann er nach drei Jahren die Abiturprüfung ablegen.</a:t>
            </a:r>
          </a:p>
          <a:p>
            <a:pPr algn="just" eaLnBrk="1" hangingPunct="1"/>
            <a:endParaRPr lang="de-DE" altLang="de-DE">
              <a:latin typeface="Arial" panose="020B0604020202020204" pitchFamily="34" charset="0"/>
            </a:endParaRPr>
          </a:p>
          <a:p>
            <a:pPr algn="just" eaLnBrk="1" hangingPunct="1"/>
            <a:r>
              <a:rPr lang="de-DE" altLang="de-DE">
                <a:latin typeface="Arial" panose="020B0604020202020204" pitchFamily="34" charset="0"/>
              </a:rPr>
              <a:t>Eine Kauffrau für Groß- und Einzelhandel tritt in die Klasse 11 der BOS Wirtschaft ein.</a:t>
            </a:r>
          </a:p>
          <a:p>
            <a:pPr algn="just" eaLnBrk="1" hangingPunct="1"/>
            <a:endParaRPr lang="de-DE" altLang="de-DE">
              <a:latin typeface="Arial" panose="020B0604020202020204" pitchFamily="34" charset="0"/>
            </a:endParaRPr>
          </a:p>
          <a:p>
            <a:pPr algn="just" eaLnBrk="1" hangingPunct="1"/>
            <a:r>
              <a:rPr lang="de-DE" altLang="de-DE">
                <a:latin typeface="Arial" panose="020B0604020202020204" pitchFamily="34" charset="0"/>
              </a:rPr>
              <a:t>Die Berufsoberschule bietet die Richtungen Technik, Wirtschaft, Sozialwesen und Agrarwirtschaft an.</a:t>
            </a:r>
          </a:p>
          <a:p>
            <a:pPr algn="just" eaLnBrk="1" hangingPunct="1"/>
            <a:endParaRPr lang="de-DE" altLang="de-DE">
              <a:latin typeface="Arial" panose="020B0604020202020204" pitchFamily="34" charset="0"/>
            </a:endParaRPr>
          </a:p>
          <a:p>
            <a:pPr algn="just" eaLnBrk="1" hangingPunct="1"/>
            <a:r>
              <a:rPr lang="de-DE" altLang="de-DE">
                <a:latin typeface="Arial" panose="020B0604020202020204" pitchFamily="34" charset="0"/>
              </a:rPr>
              <a:t>Eine Schülerin, die den Mittleren Schulabschluss und eine abgeschlossene Ausbildung zur Hauswirtschafterin hat, kann in die Fachakademie für Hauswirtschaft eintreten und sich zur Fachlehrerin für Hauswirtschaft ausbilden lassen.</a:t>
            </a:r>
          </a:p>
          <a:p>
            <a:pPr algn="just" eaLnBrk="1" hangingPunct="1"/>
            <a:r>
              <a:rPr lang="de-DE" altLang="de-DE">
                <a:latin typeface="Arial" panose="020B0604020202020204" pitchFamily="34" charset="0"/>
              </a:rPr>
              <a:t>Oder ein Augenoptiker mit Mittlerem Schulabschluss, erfolgreich abgeschlossener Ausbildung und einem Jahr beruflicher Tätigkeit tritt in die Fachakademie für Augenoptik ein und wird Augenoptikermeister.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5ED812-0469-4479-9A10-31820EFAF95A}" type="slidenum">
              <a:rPr lang="de-DE" altLang="de-DE" smtClean="0"/>
              <a:pPr>
                <a:spcBef>
                  <a:spcPct val="0"/>
                </a:spcBef>
              </a:pPr>
              <a:t>15</a:t>
            </a:fld>
            <a:endParaRPr lang="de-DE" altLang="de-DE"/>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9AA493-D8CA-4843-90BC-339E12408A72}" type="slidenum">
              <a:rPr lang="de-DE" altLang="de-DE" smtClean="0"/>
              <a:pPr>
                <a:spcBef>
                  <a:spcPct val="0"/>
                </a:spcBef>
              </a:pPr>
              <a:t>31</a:t>
            </a:fld>
            <a:endParaRPr lang="de-DE" altLang="de-DE"/>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80000"/>
              </a:lnSpc>
            </a:pPr>
            <a:r>
              <a:rPr lang="de-DE" altLang="de-DE" sz="1000">
                <a:latin typeface="Arial" panose="020B0604020202020204" pitchFamily="34" charset="0"/>
              </a:rPr>
              <a:t>Wir starten von der 6. Klasse Hauptschule aus. Wird der Schüler versetzt, so besucht er weiter die 7., 8. und 9. Klasse der HS. Er erhält am Ende der 9. Klasse den erfolgreichen HS-Abschluss, wenn er die Klasse mit Erfolg abgeschlossen hat. </a:t>
            </a:r>
            <a:r>
              <a:rPr lang="de-DE" altLang="de-DE" sz="1000" i="1">
                <a:latin typeface="Arial" panose="020B0604020202020204" pitchFamily="34" charset="0"/>
              </a:rPr>
              <a:t>(d.h. nicht mehr als drei Fünfen und einen Durchschnitt von 4,00).</a:t>
            </a:r>
          </a:p>
          <a:p>
            <a:pPr algn="just" eaLnBrk="1" hangingPunct="1">
              <a:lnSpc>
                <a:spcPct val="80000"/>
              </a:lnSpc>
            </a:pPr>
            <a:r>
              <a:rPr lang="de-DE" altLang="de-DE" sz="1000">
                <a:latin typeface="Arial" panose="020B0604020202020204" pitchFamily="34" charset="0"/>
              </a:rPr>
              <a:t>Dazu kann er sich freiwillig den Prüfungen des Qualifizierenden HS-Abschlusses (Quali) stellen und mit dem Bestehen eine Zusatzqualifikation erwerben.</a:t>
            </a:r>
          </a:p>
          <a:p>
            <a:pPr algn="just" eaLnBrk="1" hangingPunct="1">
              <a:lnSpc>
                <a:spcPct val="80000"/>
              </a:lnSpc>
            </a:pPr>
            <a:r>
              <a:rPr lang="de-DE" altLang="de-DE" sz="1000" i="1">
                <a:latin typeface="Arial" panose="020B0604020202020204" pitchFamily="34" charset="0"/>
              </a:rPr>
              <a:t>Prüfungsfächer und Details zum Quali nur auf Nachfrage.</a:t>
            </a:r>
          </a:p>
          <a:p>
            <a:pPr algn="just" eaLnBrk="1" hangingPunct="1">
              <a:lnSpc>
                <a:spcPct val="80000"/>
              </a:lnSpc>
            </a:pPr>
            <a:r>
              <a:rPr lang="de-DE" altLang="de-DE" sz="1000">
                <a:latin typeface="Arial" panose="020B0604020202020204" pitchFamily="34" charset="0"/>
              </a:rPr>
              <a:t>Eine andere Möglichkeit ist der Besuch des M-Zuges. Im M-Zug wird auf einem erhöhten Anforderungsniveau gearbeitet. Hat die Schülerin im Halbjahreszeugnis der 6. Klasse einen Durchschnitt in D, M und E aus 2,33, so kann sie in die 7. Klasse des M-Zuges übertreten. Sie besucht die 8., 9. und 10. Klasse und schließt mit dem Mittleren Schulabschluss ab.</a:t>
            </a:r>
          </a:p>
          <a:p>
            <a:pPr algn="just" eaLnBrk="1" hangingPunct="1">
              <a:lnSpc>
                <a:spcPct val="80000"/>
              </a:lnSpc>
            </a:pPr>
            <a:r>
              <a:rPr lang="de-DE" altLang="de-DE" sz="1000" i="1">
                <a:latin typeface="Arial" panose="020B0604020202020204" pitchFamily="34" charset="0"/>
              </a:rPr>
              <a:t>Wenn die Eltern fragen, weitere Übertrittsmöglichkeiten nach der 7., 8….. erklären, sowie Möglichkeit des Konferenzbeschlusses</a:t>
            </a:r>
            <a:r>
              <a:rPr lang="de-DE" altLang="de-DE" sz="1000">
                <a:latin typeface="Arial" panose="020B0604020202020204" pitchFamily="34" charset="0"/>
              </a:rPr>
              <a:t>.</a:t>
            </a:r>
          </a:p>
          <a:p>
            <a:pPr algn="just" eaLnBrk="1" hangingPunct="1">
              <a:lnSpc>
                <a:spcPct val="80000"/>
              </a:lnSpc>
            </a:pPr>
            <a:r>
              <a:rPr lang="de-DE" altLang="de-DE" sz="1000">
                <a:latin typeface="Arial" panose="020B0604020202020204" pitchFamily="34" charset="0"/>
              </a:rPr>
              <a:t>Hauptschulen mit M-Zug gibt es an der Alfonsstraße, Situlistraße, Inzeller Weg, Wittelsbacherstraße, Zielstattstraße, Peslmüllerstraße, Leipziger Straße. Es besteht  keine Sprengelpflicht.</a:t>
            </a:r>
          </a:p>
          <a:p>
            <a:pPr algn="just" eaLnBrk="1" hangingPunct="1">
              <a:lnSpc>
                <a:spcPct val="80000"/>
              </a:lnSpc>
            </a:pPr>
            <a:r>
              <a:rPr lang="de-DE" altLang="de-DE" sz="1000">
                <a:latin typeface="Arial" panose="020B0604020202020204" pitchFamily="34" charset="0"/>
              </a:rPr>
              <a:t>Eine andere schulische Möglichkeit ist der Wechsel in die 7. Klasse der Wirtschaftsschule, wenn der Schüler im Übertrittszeugnis einen Durchschnitt von 2,33 in D, M und E hat. Die Wirtschaftsschule vermittelt eine allgemeine Bildung und eine kaufmännische Grund- und Fachausbildung.</a:t>
            </a:r>
          </a:p>
          <a:p>
            <a:pPr algn="just" eaLnBrk="1" hangingPunct="1">
              <a:lnSpc>
                <a:spcPct val="80000"/>
              </a:lnSpc>
            </a:pPr>
            <a:r>
              <a:rPr lang="de-DE" altLang="de-DE" sz="1000">
                <a:latin typeface="Arial" panose="020B0604020202020204" pitchFamily="34" charset="0"/>
              </a:rPr>
              <a:t>Eine weitere schulische Möglichkeit ist der Wechsel an die Realschule. Hat die Schülerin im Jahreszeugnis den Durchschnitt von 2,00 in D, M und E (und die Eltern nehmen an einem Beratungsgespräch an der Realschule teil), so kann sie in die 7. Klasse Realschule übertreten, sonst nur über das Bestehen einer Aufnahmeprüfung und einer Probezeit.</a:t>
            </a:r>
          </a:p>
          <a:p>
            <a:pPr algn="just" eaLnBrk="1" hangingPunct="1">
              <a:lnSpc>
                <a:spcPct val="80000"/>
              </a:lnSpc>
            </a:pPr>
            <a:r>
              <a:rPr lang="de-DE" altLang="de-DE" sz="1000">
                <a:latin typeface="Arial" panose="020B0604020202020204" pitchFamily="34" charset="0"/>
              </a:rPr>
              <a:t>Der Mittlere Schulabschluss  an diesen drei Schularten ist gleichwertig, nicht gleichartig, d.h. der Schüler hat die gleiche Berechtigung für die weitere Schullaufbahn, egal an welcher Schulart er den Mittleren Abschluss erworben hat.</a:t>
            </a:r>
          </a:p>
          <a:p>
            <a:pPr algn="just" eaLnBrk="1" hangingPunct="1">
              <a:lnSpc>
                <a:spcPct val="80000"/>
              </a:lnSpc>
            </a:pPr>
            <a:r>
              <a:rPr lang="de-DE" altLang="de-DE" sz="1000">
                <a:latin typeface="Arial" panose="020B0604020202020204" pitchFamily="34" charset="0"/>
              </a:rPr>
              <a:t>Der Vollständigkeit halber nenne ich noch eine selten gewählte Möglichkeit, nämlich den Wechsel in die 6. oder 7. Klasse des Gymnasiums. Dies ist nur mit dem Bestehen einer Aufnahmeprüfung möglich. Bei Eintritt in die 7. Klasse benötigt der Schüler bereits Kenntnisse in einer 2. Fremdsprache.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96D32B9-9CB7-4518-B669-3449B8416F55}" type="slidenum">
              <a:rPr lang="de-DE" altLang="de-DE"/>
              <a:pPr>
                <a:defRPr/>
              </a:pPr>
              <a:t>‹Nr.›</a:t>
            </a:fld>
            <a:endParaRPr lang="de-DE" altLang="de-DE"/>
          </a:p>
        </p:txBody>
      </p:sp>
    </p:spTree>
    <p:extLst>
      <p:ext uri="{BB962C8B-B14F-4D97-AF65-F5344CB8AC3E}">
        <p14:creationId xmlns:p14="http://schemas.microsoft.com/office/powerpoint/2010/main" val="3339590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BD47A51-2034-4705-975C-A1170DFF13AA}" type="slidenum">
              <a:rPr lang="de-DE" altLang="de-DE"/>
              <a:pPr>
                <a:defRPr/>
              </a:pPr>
              <a:t>‹Nr.›</a:t>
            </a:fld>
            <a:endParaRPr lang="de-DE" altLang="de-DE"/>
          </a:p>
        </p:txBody>
      </p:sp>
    </p:spTree>
    <p:extLst>
      <p:ext uri="{BB962C8B-B14F-4D97-AF65-F5344CB8AC3E}">
        <p14:creationId xmlns:p14="http://schemas.microsoft.com/office/powerpoint/2010/main" val="3148691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5DE006D6-6D7E-48FC-BACF-0D0924C9C19D}" type="slidenum">
              <a:rPr lang="de-DE" altLang="de-DE"/>
              <a:pPr>
                <a:defRPr/>
              </a:pPr>
              <a:t>‹Nr.›</a:t>
            </a:fld>
            <a:endParaRPr lang="de-DE" altLang="de-DE"/>
          </a:p>
        </p:txBody>
      </p:sp>
    </p:spTree>
    <p:extLst>
      <p:ext uri="{BB962C8B-B14F-4D97-AF65-F5344CB8AC3E}">
        <p14:creationId xmlns:p14="http://schemas.microsoft.com/office/powerpoint/2010/main" val="30180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646DC061-532F-41D2-9931-5074A16A0227}" type="slidenum">
              <a:rPr lang="de-DE" altLang="de-DE"/>
              <a:pPr>
                <a:defRPr/>
              </a:pPr>
              <a:t>‹Nr.›</a:t>
            </a:fld>
            <a:endParaRPr lang="de-DE" altLang="de-DE"/>
          </a:p>
        </p:txBody>
      </p:sp>
    </p:spTree>
    <p:extLst>
      <p:ext uri="{BB962C8B-B14F-4D97-AF65-F5344CB8AC3E}">
        <p14:creationId xmlns:p14="http://schemas.microsoft.com/office/powerpoint/2010/main" val="67135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A579A75-0066-41DC-A3B2-ADDC81A2B147}" type="slidenum">
              <a:rPr lang="de-DE" altLang="de-DE"/>
              <a:pPr>
                <a:defRPr/>
              </a:pPr>
              <a:t>‹Nr.›</a:t>
            </a:fld>
            <a:endParaRPr lang="de-DE" altLang="de-DE"/>
          </a:p>
        </p:txBody>
      </p:sp>
    </p:spTree>
    <p:extLst>
      <p:ext uri="{BB962C8B-B14F-4D97-AF65-F5344CB8AC3E}">
        <p14:creationId xmlns:p14="http://schemas.microsoft.com/office/powerpoint/2010/main" val="363753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2ED089A-FE4C-4B3C-9BE5-8B6A2AAAA273}" type="slidenum">
              <a:rPr lang="de-DE" altLang="de-DE"/>
              <a:pPr>
                <a:defRPr/>
              </a:pPr>
              <a:t>‹Nr.›</a:t>
            </a:fld>
            <a:endParaRPr lang="de-DE" altLang="de-DE"/>
          </a:p>
        </p:txBody>
      </p:sp>
    </p:spTree>
    <p:extLst>
      <p:ext uri="{BB962C8B-B14F-4D97-AF65-F5344CB8AC3E}">
        <p14:creationId xmlns:p14="http://schemas.microsoft.com/office/powerpoint/2010/main" val="3412650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4D90643-3C18-4296-8C0A-FD395BEE5614}" type="slidenum">
              <a:rPr lang="de-DE" altLang="de-DE"/>
              <a:pPr>
                <a:defRPr/>
              </a:pPr>
              <a:t>‹Nr.›</a:t>
            </a:fld>
            <a:endParaRPr lang="de-DE" altLang="de-DE"/>
          </a:p>
        </p:txBody>
      </p:sp>
    </p:spTree>
    <p:extLst>
      <p:ext uri="{BB962C8B-B14F-4D97-AF65-F5344CB8AC3E}">
        <p14:creationId xmlns:p14="http://schemas.microsoft.com/office/powerpoint/2010/main" val="300005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16BAFF3F-90AD-4727-A0A2-8BF8F993BB2A}" type="slidenum">
              <a:rPr lang="de-DE" altLang="de-DE"/>
              <a:pPr>
                <a:defRPr/>
              </a:pPr>
              <a:t>‹Nr.›</a:t>
            </a:fld>
            <a:endParaRPr lang="de-DE" altLang="de-DE"/>
          </a:p>
        </p:txBody>
      </p:sp>
    </p:spTree>
    <p:extLst>
      <p:ext uri="{BB962C8B-B14F-4D97-AF65-F5344CB8AC3E}">
        <p14:creationId xmlns:p14="http://schemas.microsoft.com/office/powerpoint/2010/main" val="289703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7DDE6A16-20A0-4C08-A11C-5EAB761F1171}" type="slidenum">
              <a:rPr lang="de-DE" altLang="de-DE"/>
              <a:pPr>
                <a:defRPr/>
              </a:pPr>
              <a:t>‹Nr.›</a:t>
            </a:fld>
            <a:endParaRPr lang="de-DE" altLang="de-DE"/>
          </a:p>
        </p:txBody>
      </p:sp>
    </p:spTree>
    <p:extLst>
      <p:ext uri="{BB962C8B-B14F-4D97-AF65-F5344CB8AC3E}">
        <p14:creationId xmlns:p14="http://schemas.microsoft.com/office/powerpoint/2010/main" val="165937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21AA958F-B95F-4134-8C3E-91ABABB0973B}" type="slidenum">
              <a:rPr lang="de-DE" altLang="de-DE"/>
              <a:pPr>
                <a:defRPr/>
              </a:pPr>
              <a:t>‹Nr.›</a:t>
            </a:fld>
            <a:endParaRPr lang="de-DE" altLang="de-DE"/>
          </a:p>
        </p:txBody>
      </p:sp>
    </p:spTree>
    <p:extLst>
      <p:ext uri="{BB962C8B-B14F-4D97-AF65-F5344CB8AC3E}">
        <p14:creationId xmlns:p14="http://schemas.microsoft.com/office/powerpoint/2010/main" val="404242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4CDFDD9-01C0-4648-A30A-60502CA3568C}" type="slidenum">
              <a:rPr lang="de-DE" altLang="de-DE"/>
              <a:pPr>
                <a:defRPr/>
              </a:pPr>
              <a:t>‹Nr.›</a:t>
            </a:fld>
            <a:endParaRPr lang="de-DE" altLang="de-DE"/>
          </a:p>
        </p:txBody>
      </p:sp>
    </p:spTree>
    <p:extLst>
      <p:ext uri="{BB962C8B-B14F-4D97-AF65-F5344CB8AC3E}">
        <p14:creationId xmlns:p14="http://schemas.microsoft.com/office/powerpoint/2010/main" val="9138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61EE65A-B414-49F5-BF50-39DCDDBC974B}" type="slidenum">
              <a:rPr lang="de-DE" altLang="de-DE"/>
              <a:pPr>
                <a:defRPr/>
              </a:pPr>
              <a:t>‹Nr.›</a:t>
            </a:fld>
            <a:endParaRPr lang="de-DE" altLang="de-DE"/>
          </a:p>
        </p:txBody>
      </p:sp>
    </p:spTree>
    <p:extLst>
      <p:ext uri="{BB962C8B-B14F-4D97-AF65-F5344CB8AC3E}">
        <p14:creationId xmlns:p14="http://schemas.microsoft.com/office/powerpoint/2010/main" val="636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563F9AB-98B7-47C8-9D23-E0C1F7F47A5A}"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einbildungsweg.de/" TargetMode="External"/><Relationship Id="rId2" Type="http://schemas.openxmlformats.org/officeDocument/2006/relationships/hyperlink" Target="http://www.schulberatung.bayern.de/" TargetMode="Externa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a:xfrm>
            <a:off x="457200" y="274638"/>
            <a:ext cx="8229600" cy="1143000"/>
          </a:xfrm>
        </p:spPr>
        <p:txBody>
          <a:bodyPr wrap="square" anchor="ctr">
            <a:normAutofit fontScale="90000"/>
          </a:bodyPr>
          <a:lstStyle/>
          <a:p>
            <a:pPr eaLnBrk="1" hangingPunct="1">
              <a:lnSpc>
                <a:spcPct val="90000"/>
              </a:lnSpc>
            </a:pPr>
            <a:r>
              <a:rPr lang="de-DE" altLang="de-DE" sz="2400" b="1" dirty="0"/>
              <a:t>	</a:t>
            </a:r>
            <a:br>
              <a:rPr lang="de-DE" altLang="de-DE" sz="2400" b="1" dirty="0"/>
            </a:br>
            <a:r>
              <a:rPr lang="de-DE" altLang="de-DE" sz="4000" b="1" dirty="0">
                <a:solidFill>
                  <a:srgbClr val="002060"/>
                </a:solidFill>
                <a:latin typeface="Abadi Extra Light" panose="020B0204020104020204" pitchFamily="34" charset="0"/>
              </a:rPr>
              <a:t>Informationsabend zum Übertritt </a:t>
            </a:r>
            <a:br>
              <a:rPr lang="de-DE" altLang="de-DE" sz="4000" b="1" dirty="0">
                <a:solidFill>
                  <a:srgbClr val="002060"/>
                </a:solidFill>
                <a:latin typeface="Abadi Extra Light" panose="020B0204020104020204" pitchFamily="34" charset="0"/>
              </a:rPr>
            </a:br>
            <a:r>
              <a:rPr lang="de-DE" altLang="de-DE" sz="4000" b="1" dirty="0">
                <a:solidFill>
                  <a:srgbClr val="002060"/>
                </a:solidFill>
                <a:latin typeface="Abadi Extra Light" panose="020B0204020104020204" pitchFamily="34" charset="0"/>
              </a:rPr>
              <a:t>in den Mittlere-Reife-Zweig</a:t>
            </a:r>
          </a:p>
        </p:txBody>
      </p:sp>
      <p:pic>
        <p:nvPicPr>
          <p:cNvPr id="5" name="Inhaltsplatzhalter 4" descr="Ein Bild, das Grafiken, Design, Logo, Electric Blue (Farbe) enthält.&#10;&#10;Automatisch generierte Beschreibung">
            <a:extLst>
              <a:ext uri="{FF2B5EF4-FFF2-40B4-BE49-F238E27FC236}">
                <a16:creationId xmlns:a16="http://schemas.microsoft.com/office/drawing/2014/main" id="{54B76A31-7369-0D9E-4678-5F83911EC5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1921689" y="1561665"/>
            <a:ext cx="5300621" cy="5001582"/>
          </a:xfrm>
          <a:noFill/>
        </p:spPr>
      </p:pic>
      <p:pic>
        <p:nvPicPr>
          <p:cNvPr id="3" name="Grafik 2" descr="Ein Bild, das Farbigkeit, Quadrat, Rechteck, Pixel enthält.&#10;&#10;KI-generierte Inhalte können fehlerhaft sein.">
            <a:extLst>
              <a:ext uri="{FF2B5EF4-FFF2-40B4-BE49-F238E27FC236}">
                <a16:creationId xmlns:a16="http://schemas.microsoft.com/office/drawing/2014/main" id="{CBEFE309-FDF3-3148-3585-6E1D011FD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548680"/>
            <a:ext cx="812842" cy="812842"/>
          </a:xfrm>
          <a:prstGeom prst="rect">
            <a:avLst/>
          </a:prstGeom>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30212" y="412750"/>
            <a:ext cx="63357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2700" dirty="0">
                <a:latin typeface="Abadi Extra Light" panose="020B0204020104020204" pitchFamily="34" charset="0"/>
              </a:rPr>
              <a:t>Start: Mittlerer Schulabschluss</a:t>
            </a:r>
            <a:endParaRPr lang="de-DE" altLang="de-DE" sz="2700" dirty="0">
              <a:solidFill>
                <a:schemeClr val="tx2"/>
              </a:solidFill>
              <a:latin typeface="Arial Unicode MS" pitchFamily="34" charset="-128"/>
            </a:endParaRPr>
          </a:p>
        </p:txBody>
      </p:sp>
      <p:grpSp>
        <p:nvGrpSpPr>
          <p:cNvPr id="2" name="Group 3"/>
          <p:cNvGrpSpPr>
            <a:grpSpLocks/>
          </p:cNvGrpSpPr>
          <p:nvPr/>
        </p:nvGrpSpPr>
        <p:grpSpPr bwMode="auto">
          <a:xfrm>
            <a:off x="323850" y="1557338"/>
            <a:ext cx="7848600" cy="4537075"/>
            <a:chOff x="204" y="981"/>
            <a:chExt cx="4944" cy="2858"/>
          </a:xfrm>
        </p:grpSpPr>
        <p:sp>
          <p:nvSpPr>
            <p:cNvPr id="13319" name="Rectangle 4"/>
            <p:cNvSpPr>
              <a:spLocks noChangeArrowheads="1"/>
            </p:cNvSpPr>
            <p:nvPr/>
          </p:nvSpPr>
          <p:spPr bwMode="auto">
            <a:xfrm>
              <a:off x="1247" y="3430"/>
              <a:ext cx="3901" cy="408"/>
            </a:xfrm>
            <a:prstGeom prst="rect">
              <a:avLst/>
            </a:prstGeom>
            <a:solidFill>
              <a:schemeClr val="accent5">
                <a:lumMod val="90000"/>
              </a:schemeClr>
            </a:solidFill>
            <a:ln w="222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DE" altLang="de-DE" sz="2800">
                  <a:latin typeface="Arial Unicode MS" pitchFamily="34" charset="-128"/>
                </a:rPr>
                <a:t>Mittlerer Schulabschluss</a:t>
              </a:r>
            </a:p>
          </p:txBody>
        </p:sp>
        <p:sp>
          <p:nvSpPr>
            <p:cNvPr id="13320" name="Rectangle 5"/>
            <p:cNvSpPr>
              <a:spLocks noChangeArrowheads="1"/>
            </p:cNvSpPr>
            <p:nvPr/>
          </p:nvSpPr>
          <p:spPr bwMode="auto">
            <a:xfrm>
              <a:off x="1247" y="981"/>
              <a:ext cx="3901" cy="453"/>
            </a:xfrm>
            <a:prstGeom prst="rect">
              <a:avLst/>
            </a:prstGeom>
            <a:solidFill>
              <a:srgbClr val="FFCCFF"/>
            </a:solidFill>
            <a:ln w="222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DE" altLang="de-DE" sz="2800">
                  <a:latin typeface="Arial Unicode MS" pitchFamily="34" charset="-128"/>
                </a:rPr>
                <a:t>B e r u f</a:t>
              </a:r>
            </a:p>
          </p:txBody>
        </p:sp>
        <p:sp>
          <p:nvSpPr>
            <p:cNvPr id="13321" name="AutoShape 6"/>
            <p:cNvSpPr>
              <a:spLocks noChangeArrowheads="1"/>
            </p:cNvSpPr>
            <p:nvPr/>
          </p:nvSpPr>
          <p:spPr bwMode="auto">
            <a:xfrm rot="-5400000">
              <a:off x="1190" y="1582"/>
              <a:ext cx="1859" cy="1746"/>
            </a:xfrm>
            <a:prstGeom prst="homePlate">
              <a:avLst>
                <a:gd name="adj" fmla="val 26618"/>
              </a:avLst>
            </a:prstGeom>
            <a:solidFill>
              <a:srgbClr val="FFCCFF"/>
            </a:solidFill>
            <a:ln w="222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3322" name="Text Box 7"/>
            <p:cNvSpPr txBox="1">
              <a:spLocks noChangeArrowheads="1"/>
            </p:cNvSpPr>
            <p:nvPr/>
          </p:nvSpPr>
          <p:spPr bwMode="auto">
            <a:xfrm>
              <a:off x="1247" y="2024"/>
              <a:ext cx="1722" cy="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30000"/>
                </a:lnSpc>
                <a:spcBef>
                  <a:spcPct val="50000"/>
                </a:spcBef>
                <a:buFontTx/>
                <a:buNone/>
              </a:pPr>
              <a:r>
                <a:rPr lang="de-DE" altLang="de-DE" sz="2400">
                  <a:solidFill>
                    <a:schemeClr val="tx2"/>
                  </a:solidFill>
                  <a:latin typeface="Arial Unicode MS" pitchFamily="34" charset="-128"/>
                </a:rPr>
                <a:t>Berufsausbildung</a:t>
              </a:r>
              <a:br>
                <a:rPr lang="de-DE" altLang="de-DE" sz="2400">
                  <a:solidFill>
                    <a:schemeClr val="tx2"/>
                  </a:solidFill>
                  <a:latin typeface="Arial Unicode MS" pitchFamily="34" charset="-128"/>
                </a:rPr>
              </a:br>
              <a:r>
                <a:rPr lang="de-DE" altLang="de-DE" sz="2000">
                  <a:solidFill>
                    <a:schemeClr val="tx2"/>
                  </a:solidFill>
                  <a:latin typeface="Arial Unicode MS" pitchFamily="34" charset="-128"/>
                </a:rPr>
                <a:t>+</a:t>
              </a:r>
            </a:p>
            <a:p>
              <a:pPr algn="ctr">
                <a:lnSpc>
                  <a:spcPct val="80000"/>
                </a:lnSpc>
                <a:spcBef>
                  <a:spcPct val="50000"/>
                </a:spcBef>
                <a:buFontTx/>
                <a:buNone/>
              </a:pPr>
              <a:r>
                <a:rPr lang="de-DE" altLang="de-DE" sz="2400">
                  <a:solidFill>
                    <a:schemeClr val="tx2"/>
                  </a:solidFill>
                  <a:latin typeface="Arial Unicode MS" pitchFamily="34" charset="-128"/>
                </a:rPr>
                <a:t>Berufsschule</a:t>
              </a:r>
            </a:p>
            <a:p>
              <a:pPr algn="ctr">
                <a:spcBef>
                  <a:spcPct val="50000"/>
                </a:spcBef>
                <a:buFontTx/>
                <a:buNone/>
              </a:pPr>
              <a:r>
                <a:rPr lang="de-DE" altLang="de-DE" sz="2400">
                  <a:solidFill>
                    <a:schemeClr val="tx2"/>
                  </a:solidFill>
                  <a:latin typeface="Arial Unicode MS" pitchFamily="34" charset="-128"/>
                </a:rPr>
                <a:t>ca. 2 - 3 Jahre</a:t>
              </a:r>
            </a:p>
          </p:txBody>
        </p:sp>
        <p:sp>
          <p:nvSpPr>
            <p:cNvPr id="13323" name="AutoShape 8"/>
            <p:cNvSpPr>
              <a:spLocks noChangeArrowheads="1"/>
            </p:cNvSpPr>
            <p:nvPr/>
          </p:nvSpPr>
          <p:spPr bwMode="auto">
            <a:xfrm rot="-5400000">
              <a:off x="3322" y="1582"/>
              <a:ext cx="1859" cy="1746"/>
            </a:xfrm>
            <a:prstGeom prst="homePlate">
              <a:avLst>
                <a:gd name="adj" fmla="val 26618"/>
              </a:avLst>
            </a:prstGeom>
            <a:solidFill>
              <a:srgbClr val="FFCCFF"/>
            </a:solidFill>
            <a:ln w="222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3324" name="Text Box 9"/>
            <p:cNvSpPr txBox="1">
              <a:spLocks noChangeArrowheads="1"/>
            </p:cNvSpPr>
            <p:nvPr/>
          </p:nvSpPr>
          <p:spPr bwMode="auto">
            <a:xfrm>
              <a:off x="3424" y="2069"/>
              <a:ext cx="1676"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2400">
                  <a:solidFill>
                    <a:schemeClr val="tx2"/>
                  </a:solidFill>
                  <a:latin typeface="Arial Unicode MS" pitchFamily="34" charset="-128"/>
                </a:rPr>
                <a:t>Berufsfachschule</a:t>
              </a:r>
            </a:p>
            <a:p>
              <a:pPr algn="ctr">
                <a:spcBef>
                  <a:spcPct val="50000"/>
                </a:spcBef>
                <a:buFontTx/>
                <a:buNone/>
              </a:pPr>
              <a:endParaRPr lang="de-DE" altLang="de-DE" sz="1000">
                <a:solidFill>
                  <a:schemeClr val="tx2"/>
                </a:solidFill>
                <a:latin typeface="Arial Unicode MS" pitchFamily="34" charset="-128"/>
              </a:endParaRPr>
            </a:p>
            <a:p>
              <a:pPr algn="ctr">
                <a:spcBef>
                  <a:spcPct val="50000"/>
                </a:spcBef>
                <a:buFontTx/>
                <a:buNone/>
              </a:pPr>
              <a:r>
                <a:rPr lang="de-DE" altLang="de-DE" sz="2400">
                  <a:solidFill>
                    <a:schemeClr val="tx2"/>
                  </a:solidFill>
                  <a:latin typeface="Arial Unicode MS" pitchFamily="34" charset="-128"/>
                </a:rPr>
                <a:t>ca. 2 – 3 Jahre</a:t>
              </a:r>
            </a:p>
          </p:txBody>
        </p:sp>
        <p:grpSp>
          <p:nvGrpSpPr>
            <p:cNvPr id="13325" name="Group 10"/>
            <p:cNvGrpSpPr>
              <a:grpSpLocks/>
            </p:cNvGrpSpPr>
            <p:nvPr/>
          </p:nvGrpSpPr>
          <p:grpSpPr bwMode="auto">
            <a:xfrm>
              <a:off x="204" y="1026"/>
              <a:ext cx="545" cy="2813"/>
              <a:chOff x="204" y="1117"/>
              <a:chExt cx="545" cy="2779"/>
            </a:xfrm>
          </p:grpSpPr>
          <p:sp>
            <p:nvSpPr>
              <p:cNvPr id="13326" name="Text Box 11"/>
              <p:cNvSpPr txBox="1">
                <a:spLocks noChangeArrowheads="1"/>
              </p:cNvSpPr>
              <p:nvPr/>
            </p:nvSpPr>
            <p:spPr bwMode="auto">
              <a:xfrm>
                <a:off x="204" y="3612"/>
                <a:ext cx="54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2400">
                    <a:solidFill>
                      <a:schemeClr val="tx2"/>
                    </a:solidFill>
                    <a:latin typeface="Arial Unicode MS" pitchFamily="34" charset="-128"/>
                  </a:rPr>
                  <a:t>Start</a:t>
                </a:r>
              </a:p>
            </p:txBody>
          </p:sp>
          <p:sp>
            <p:nvSpPr>
              <p:cNvPr id="13327" name="Text Box 12"/>
              <p:cNvSpPr txBox="1">
                <a:spLocks noChangeArrowheads="1"/>
              </p:cNvSpPr>
              <p:nvPr/>
            </p:nvSpPr>
            <p:spPr bwMode="auto">
              <a:xfrm>
                <a:off x="204" y="1117"/>
                <a:ext cx="54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2400">
                    <a:solidFill>
                      <a:schemeClr val="tx2"/>
                    </a:solidFill>
                    <a:latin typeface="Arial Unicode MS" pitchFamily="34" charset="-128"/>
                  </a:rPr>
                  <a:t>Ziel</a:t>
                </a:r>
              </a:p>
            </p:txBody>
          </p:sp>
          <p:sp>
            <p:nvSpPr>
              <p:cNvPr id="13328" name="Line 13"/>
              <p:cNvSpPr>
                <a:spLocks noChangeShapeType="1"/>
              </p:cNvSpPr>
              <p:nvPr/>
            </p:nvSpPr>
            <p:spPr bwMode="auto">
              <a:xfrm flipV="1">
                <a:off x="431" y="1389"/>
                <a:ext cx="0" cy="2223"/>
              </a:xfrm>
              <a:prstGeom prst="line">
                <a:avLst/>
              </a:prstGeom>
              <a:noFill/>
              <a:ln w="57150">
                <a:solidFill>
                  <a:schemeClr val="tx1"/>
                </a:solidFill>
                <a:prstDash val="sysDot"/>
                <a:round/>
                <a:headEnd/>
                <a:tailEnd type="stealth" w="med" len="med"/>
              </a:ln>
              <a:extLst>
                <a:ext uri="{909E8E84-426E-40DD-AFC4-6F175D3DCCD1}">
                  <a14:hiddenFill xmlns:a14="http://schemas.microsoft.com/office/drawing/2010/main">
                    <a:noFill/>
                  </a14:hiddenFill>
                </a:ext>
              </a:extLst>
            </p:spPr>
            <p:txBody>
              <a:bodyPr/>
              <a:lstStyle/>
              <a:p>
                <a:endParaRPr lang="de-DE"/>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2536" y="114102"/>
            <a:ext cx="6121400" cy="1143000"/>
          </a:xfrm>
          <a:noFill/>
        </p:spPr>
        <p:txBody>
          <a:bodyPr/>
          <a:lstStyle/>
          <a:p>
            <a:pPr eaLnBrk="1" hangingPunct="1"/>
            <a:r>
              <a:rPr lang="de-DE" altLang="de-DE" sz="2800" dirty="0">
                <a:latin typeface="Abadi Extra Light" panose="020B0204020104020204" pitchFamily="34" charset="0"/>
              </a:rPr>
              <a:t>Start: Mittlerer Schulabschluss</a:t>
            </a:r>
          </a:p>
        </p:txBody>
      </p:sp>
      <p:grpSp>
        <p:nvGrpSpPr>
          <p:cNvPr id="2" name="Group 3"/>
          <p:cNvGrpSpPr>
            <a:grpSpLocks/>
          </p:cNvGrpSpPr>
          <p:nvPr/>
        </p:nvGrpSpPr>
        <p:grpSpPr bwMode="auto">
          <a:xfrm>
            <a:off x="323528" y="1700808"/>
            <a:ext cx="8061325" cy="4202112"/>
            <a:chOff x="204" y="1071"/>
            <a:chExt cx="5078" cy="2647"/>
          </a:xfrm>
        </p:grpSpPr>
        <p:sp>
          <p:nvSpPr>
            <p:cNvPr id="15367" name="Rectangle 4"/>
            <p:cNvSpPr>
              <a:spLocks noChangeArrowheads="1"/>
            </p:cNvSpPr>
            <p:nvPr/>
          </p:nvSpPr>
          <p:spPr bwMode="auto">
            <a:xfrm>
              <a:off x="748" y="3249"/>
              <a:ext cx="4534" cy="453"/>
            </a:xfrm>
            <a:prstGeom prst="rect">
              <a:avLst/>
            </a:prstGeom>
            <a:solidFill>
              <a:schemeClr val="accent5">
                <a:lumMod val="90000"/>
              </a:schemeClr>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5368" name="Line 5"/>
            <p:cNvSpPr>
              <a:spLocks noChangeShapeType="1"/>
            </p:cNvSpPr>
            <p:nvPr/>
          </p:nvSpPr>
          <p:spPr bwMode="auto">
            <a:xfrm flipV="1">
              <a:off x="3016" y="2931"/>
              <a:ext cx="0" cy="318"/>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5369" name="Rectangle 6"/>
            <p:cNvSpPr>
              <a:spLocks noChangeArrowheads="1"/>
            </p:cNvSpPr>
            <p:nvPr/>
          </p:nvSpPr>
          <p:spPr bwMode="auto">
            <a:xfrm>
              <a:off x="1338" y="2568"/>
              <a:ext cx="3402" cy="362"/>
            </a:xfrm>
            <a:prstGeom prst="rect">
              <a:avLst/>
            </a:prstGeom>
            <a:solidFill>
              <a:srgbClr val="CCCCFF"/>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5370" name="Text Box 7"/>
            <p:cNvSpPr txBox="1">
              <a:spLocks noChangeArrowheads="1"/>
            </p:cNvSpPr>
            <p:nvPr/>
          </p:nvSpPr>
          <p:spPr bwMode="auto">
            <a:xfrm>
              <a:off x="1429" y="2614"/>
              <a:ext cx="32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2400">
                  <a:solidFill>
                    <a:schemeClr val="tx2"/>
                  </a:solidFill>
                  <a:latin typeface="Arial Unicode MS" pitchFamily="34" charset="-128"/>
                </a:rPr>
                <a:t> Einführungsklasse am Gymnasium</a:t>
              </a:r>
            </a:p>
          </p:txBody>
        </p:sp>
        <p:sp>
          <p:nvSpPr>
            <p:cNvPr id="15371" name="Rectangle 8"/>
            <p:cNvSpPr>
              <a:spLocks noChangeArrowheads="1"/>
            </p:cNvSpPr>
            <p:nvPr/>
          </p:nvSpPr>
          <p:spPr bwMode="auto">
            <a:xfrm>
              <a:off x="1338" y="2205"/>
              <a:ext cx="3402" cy="363"/>
            </a:xfrm>
            <a:prstGeom prst="rect">
              <a:avLst/>
            </a:prstGeom>
            <a:solidFill>
              <a:srgbClr val="CCCCFF"/>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5372" name="Text Box 9"/>
            <p:cNvSpPr txBox="1">
              <a:spLocks noChangeArrowheads="1"/>
            </p:cNvSpPr>
            <p:nvPr/>
          </p:nvSpPr>
          <p:spPr bwMode="auto">
            <a:xfrm>
              <a:off x="1882" y="2251"/>
              <a:ext cx="20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2400">
                  <a:solidFill>
                    <a:schemeClr val="tx2"/>
                  </a:solidFill>
                  <a:latin typeface="Arial Unicode MS" pitchFamily="34" charset="-128"/>
                </a:rPr>
                <a:t>11. Klasse</a:t>
              </a:r>
            </a:p>
          </p:txBody>
        </p:sp>
        <p:sp>
          <p:nvSpPr>
            <p:cNvPr id="15373" name="Rectangle 10"/>
            <p:cNvSpPr>
              <a:spLocks noChangeArrowheads="1"/>
            </p:cNvSpPr>
            <p:nvPr/>
          </p:nvSpPr>
          <p:spPr bwMode="auto">
            <a:xfrm>
              <a:off x="1338" y="1842"/>
              <a:ext cx="3401" cy="362"/>
            </a:xfrm>
            <a:prstGeom prst="rect">
              <a:avLst/>
            </a:prstGeom>
            <a:solidFill>
              <a:srgbClr val="CCCCFF"/>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5374" name="Text Box 11"/>
            <p:cNvSpPr txBox="1">
              <a:spLocks noChangeArrowheads="1"/>
            </p:cNvSpPr>
            <p:nvPr/>
          </p:nvSpPr>
          <p:spPr bwMode="auto">
            <a:xfrm>
              <a:off x="1928" y="1880"/>
              <a:ext cx="245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2400" dirty="0">
                  <a:solidFill>
                    <a:schemeClr val="tx2"/>
                  </a:solidFill>
                  <a:latin typeface="Arial Unicode MS" pitchFamily="34" charset="-128"/>
                </a:rPr>
                <a:t>  12. Klasse/13. Klasse </a:t>
              </a:r>
            </a:p>
          </p:txBody>
        </p:sp>
        <p:sp>
          <p:nvSpPr>
            <p:cNvPr id="15375" name="Text Box 12"/>
            <p:cNvSpPr txBox="1">
              <a:spLocks noChangeArrowheads="1"/>
            </p:cNvSpPr>
            <p:nvPr/>
          </p:nvSpPr>
          <p:spPr bwMode="auto">
            <a:xfrm>
              <a:off x="1474" y="3294"/>
              <a:ext cx="29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2800">
                  <a:solidFill>
                    <a:schemeClr val="tx2"/>
                  </a:solidFill>
                  <a:latin typeface="Arial Unicode MS" pitchFamily="34" charset="-128"/>
                </a:rPr>
                <a:t>Mittlerer Schulabschluss</a:t>
              </a:r>
            </a:p>
          </p:txBody>
        </p:sp>
        <p:sp>
          <p:nvSpPr>
            <p:cNvPr id="15376" name="Line 13"/>
            <p:cNvSpPr>
              <a:spLocks noChangeShapeType="1"/>
            </p:cNvSpPr>
            <p:nvPr/>
          </p:nvSpPr>
          <p:spPr bwMode="auto">
            <a:xfrm flipV="1">
              <a:off x="3016" y="1525"/>
              <a:ext cx="0" cy="318"/>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5377" name="Rectangle 14"/>
            <p:cNvSpPr>
              <a:spLocks noChangeArrowheads="1"/>
            </p:cNvSpPr>
            <p:nvPr/>
          </p:nvSpPr>
          <p:spPr bwMode="auto">
            <a:xfrm>
              <a:off x="748" y="1071"/>
              <a:ext cx="4534" cy="453"/>
            </a:xfrm>
            <a:prstGeom prst="rect">
              <a:avLst/>
            </a:prstGeom>
            <a:solidFill>
              <a:srgbClr val="CCCCFF"/>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5378" name="Text Box 15"/>
            <p:cNvSpPr txBox="1">
              <a:spLocks noChangeArrowheads="1"/>
            </p:cNvSpPr>
            <p:nvPr/>
          </p:nvSpPr>
          <p:spPr bwMode="auto">
            <a:xfrm>
              <a:off x="1020" y="1117"/>
              <a:ext cx="3992" cy="327"/>
            </a:xfrm>
            <a:prstGeom prst="rect">
              <a:avLst/>
            </a:prstGeom>
            <a:solidFill>
              <a:srgbClr val="CCCCFF"/>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2800">
                  <a:solidFill>
                    <a:schemeClr val="tx2"/>
                  </a:solidFill>
                  <a:latin typeface="Arial Unicode MS" pitchFamily="34" charset="-128"/>
                </a:rPr>
                <a:t>Abitur (allgemeine Hochschulreife)</a:t>
              </a:r>
            </a:p>
          </p:txBody>
        </p:sp>
        <p:grpSp>
          <p:nvGrpSpPr>
            <p:cNvPr id="15379" name="Group 16"/>
            <p:cNvGrpSpPr>
              <a:grpSpLocks/>
            </p:cNvGrpSpPr>
            <p:nvPr/>
          </p:nvGrpSpPr>
          <p:grpSpPr bwMode="auto">
            <a:xfrm>
              <a:off x="204" y="1071"/>
              <a:ext cx="545" cy="2647"/>
              <a:chOff x="204" y="1071"/>
              <a:chExt cx="545" cy="2647"/>
            </a:xfrm>
          </p:grpSpPr>
          <p:sp>
            <p:nvSpPr>
              <p:cNvPr id="15380" name="Text Box 17"/>
              <p:cNvSpPr txBox="1">
                <a:spLocks noChangeArrowheads="1"/>
              </p:cNvSpPr>
              <p:nvPr/>
            </p:nvSpPr>
            <p:spPr bwMode="auto">
              <a:xfrm>
                <a:off x="204" y="3430"/>
                <a:ext cx="5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2400">
                    <a:solidFill>
                      <a:schemeClr val="tx2"/>
                    </a:solidFill>
                    <a:latin typeface="Arial Unicode MS" pitchFamily="34" charset="-128"/>
                  </a:rPr>
                  <a:t>Start</a:t>
                </a:r>
              </a:p>
            </p:txBody>
          </p:sp>
          <p:sp>
            <p:nvSpPr>
              <p:cNvPr id="15381" name="Text Box 18"/>
              <p:cNvSpPr txBox="1">
                <a:spLocks noChangeArrowheads="1"/>
              </p:cNvSpPr>
              <p:nvPr/>
            </p:nvSpPr>
            <p:spPr bwMode="auto">
              <a:xfrm>
                <a:off x="204" y="1071"/>
                <a:ext cx="5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2400">
                    <a:solidFill>
                      <a:schemeClr val="tx2"/>
                    </a:solidFill>
                    <a:latin typeface="Arial Unicode MS" pitchFamily="34" charset="-128"/>
                  </a:rPr>
                  <a:t>Ziel</a:t>
                </a:r>
              </a:p>
            </p:txBody>
          </p:sp>
          <p:sp>
            <p:nvSpPr>
              <p:cNvPr id="15382" name="Line 19"/>
              <p:cNvSpPr>
                <a:spLocks noChangeShapeType="1"/>
              </p:cNvSpPr>
              <p:nvPr/>
            </p:nvSpPr>
            <p:spPr bwMode="auto">
              <a:xfrm flipV="1">
                <a:off x="431" y="1333"/>
                <a:ext cx="0" cy="2141"/>
              </a:xfrm>
              <a:prstGeom prst="line">
                <a:avLst/>
              </a:prstGeom>
              <a:noFill/>
              <a:ln w="57150">
                <a:solidFill>
                  <a:schemeClr val="tx1"/>
                </a:solidFill>
                <a:prstDash val="sysDot"/>
                <a:round/>
                <a:headEnd/>
                <a:tailEnd type="stealth" w="med" len="med"/>
              </a:ln>
              <a:extLst>
                <a:ext uri="{909E8E84-426E-40DD-AFC4-6F175D3DCCD1}">
                  <a14:hiddenFill xmlns:a14="http://schemas.microsoft.com/office/drawing/2010/main">
                    <a:noFill/>
                  </a14:hiddenFill>
                </a:ext>
              </a:extLst>
            </p:spPr>
            <p:txBody>
              <a:bodyPr/>
              <a:lstStyle/>
              <a:p>
                <a:endParaRPr lang="de-DE"/>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16042" y="387748"/>
            <a:ext cx="6330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de-DE" sz="2800" dirty="0">
                <a:latin typeface="Abadi Extra Light" panose="020B0204020104020204" pitchFamily="34" charset="0"/>
              </a:rPr>
              <a:t>Start: Mittlerer Schulabschluss</a:t>
            </a:r>
            <a:r>
              <a:rPr lang="de-DE" altLang="de-DE" sz="2800" dirty="0">
                <a:solidFill>
                  <a:schemeClr val="tx2"/>
                </a:solidFill>
                <a:latin typeface="Arial Unicode MS" pitchFamily="34" charset="-128"/>
              </a:rPr>
              <a:t>          </a:t>
            </a:r>
          </a:p>
        </p:txBody>
      </p:sp>
      <p:grpSp>
        <p:nvGrpSpPr>
          <p:cNvPr id="2" name="Group 3"/>
          <p:cNvGrpSpPr>
            <a:grpSpLocks/>
          </p:cNvGrpSpPr>
          <p:nvPr/>
        </p:nvGrpSpPr>
        <p:grpSpPr bwMode="auto">
          <a:xfrm>
            <a:off x="250825" y="1846263"/>
            <a:ext cx="8640763" cy="4391025"/>
            <a:chOff x="204" y="1117"/>
            <a:chExt cx="5443" cy="2766"/>
          </a:xfrm>
        </p:grpSpPr>
        <p:sp>
          <p:nvSpPr>
            <p:cNvPr id="17415" name="Rectangle 11"/>
            <p:cNvSpPr>
              <a:spLocks noChangeArrowheads="1"/>
            </p:cNvSpPr>
            <p:nvPr/>
          </p:nvSpPr>
          <p:spPr bwMode="auto">
            <a:xfrm>
              <a:off x="1020" y="1480"/>
              <a:ext cx="1361" cy="590"/>
            </a:xfrm>
            <a:prstGeom prst="rect">
              <a:avLst/>
            </a:prstGeom>
            <a:solidFill>
              <a:srgbClr val="99CCFF"/>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7416" name="Rectangle 4"/>
            <p:cNvSpPr>
              <a:spLocks noChangeArrowheads="1"/>
            </p:cNvSpPr>
            <p:nvPr/>
          </p:nvSpPr>
          <p:spPr bwMode="auto">
            <a:xfrm>
              <a:off x="748" y="3430"/>
              <a:ext cx="4647" cy="453"/>
            </a:xfrm>
            <a:prstGeom prst="rect">
              <a:avLst/>
            </a:prstGeom>
            <a:solidFill>
              <a:schemeClr val="accent5">
                <a:lumMod val="90000"/>
              </a:schemeClr>
            </a:solidFill>
            <a:ln w="222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DE" altLang="de-DE" sz="2800">
                  <a:latin typeface="Arial Unicode MS" pitchFamily="34" charset="-128"/>
                </a:rPr>
                <a:t>Mittlerer Schulabschluss</a:t>
              </a:r>
            </a:p>
          </p:txBody>
        </p:sp>
        <p:sp>
          <p:nvSpPr>
            <p:cNvPr id="17417" name="AutoShape 5"/>
            <p:cNvSpPr>
              <a:spLocks noChangeArrowheads="1"/>
            </p:cNvSpPr>
            <p:nvPr/>
          </p:nvSpPr>
          <p:spPr bwMode="auto">
            <a:xfrm rot="-5400000">
              <a:off x="1112" y="2070"/>
              <a:ext cx="1180" cy="1361"/>
            </a:xfrm>
            <a:prstGeom prst="homePlate">
              <a:avLst>
                <a:gd name="adj" fmla="val 26231"/>
              </a:avLst>
            </a:prstGeom>
            <a:solidFill>
              <a:srgbClr val="FFCCCC"/>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7418" name="Text Box 8"/>
            <p:cNvSpPr txBox="1">
              <a:spLocks noChangeArrowheads="1"/>
            </p:cNvSpPr>
            <p:nvPr/>
          </p:nvSpPr>
          <p:spPr bwMode="auto">
            <a:xfrm>
              <a:off x="3379" y="2296"/>
              <a:ext cx="136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endParaRPr lang="de-DE" altLang="de-DE" sz="2800" b="1">
                <a:solidFill>
                  <a:schemeClr val="tx2"/>
                </a:solidFill>
                <a:latin typeface="Arial Unicode MS" pitchFamily="34" charset="-128"/>
              </a:endParaRPr>
            </a:p>
          </p:txBody>
        </p:sp>
        <p:sp>
          <p:nvSpPr>
            <p:cNvPr id="17419" name="Text Box 10"/>
            <p:cNvSpPr txBox="1">
              <a:spLocks noChangeArrowheads="1"/>
            </p:cNvSpPr>
            <p:nvPr/>
          </p:nvSpPr>
          <p:spPr bwMode="auto">
            <a:xfrm>
              <a:off x="3685" y="1379"/>
              <a:ext cx="65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de-DE" altLang="de-DE" sz="2800">
                <a:solidFill>
                  <a:schemeClr val="tx2"/>
                </a:solidFill>
                <a:latin typeface="Arial Unicode MS" pitchFamily="34" charset="-128"/>
              </a:endParaRPr>
            </a:p>
          </p:txBody>
        </p:sp>
        <p:sp>
          <p:nvSpPr>
            <p:cNvPr id="17420" name="Rectangle 11"/>
            <p:cNvSpPr>
              <a:spLocks noChangeArrowheads="1"/>
            </p:cNvSpPr>
            <p:nvPr/>
          </p:nvSpPr>
          <p:spPr bwMode="auto">
            <a:xfrm>
              <a:off x="3470" y="3067"/>
              <a:ext cx="1361" cy="272"/>
            </a:xfrm>
            <a:prstGeom prst="rect">
              <a:avLst/>
            </a:prstGeom>
            <a:solidFill>
              <a:srgbClr val="99CCFF"/>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7421" name="Text Box 12"/>
            <p:cNvSpPr txBox="1">
              <a:spLocks noChangeArrowheads="1"/>
            </p:cNvSpPr>
            <p:nvPr/>
          </p:nvSpPr>
          <p:spPr bwMode="auto">
            <a:xfrm>
              <a:off x="1020" y="1480"/>
              <a:ext cx="1361"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2800">
                  <a:solidFill>
                    <a:schemeClr val="tx2"/>
                  </a:solidFill>
                  <a:latin typeface="Arial Unicode MS" pitchFamily="34" charset="-128"/>
                </a:rPr>
                <a:t>Abitur Fachabitur</a:t>
              </a:r>
            </a:p>
          </p:txBody>
        </p:sp>
        <p:grpSp>
          <p:nvGrpSpPr>
            <p:cNvPr id="17422" name="Group 13"/>
            <p:cNvGrpSpPr>
              <a:grpSpLocks/>
            </p:cNvGrpSpPr>
            <p:nvPr/>
          </p:nvGrpSpPr>
          <p:grpSpPr bwMode="auto">
            <a:xfrm>
              <a:off x="204" y="1117"/>
              <a:ext cx="545" cy="2737"/>
              <a:chOff x="204" y="1117"/>
              <a:chExt cx="545" cy="2737"/>
            </a:xfrm>
          </p:grpSpPr>
          <p:sp>
            <p:nvSpPr>
              <p:cNvPr id="17433" name="Text Box 14"/>
              <p:cNvSpPr txBox="1">
                <a:spLocks noChangeArrowheads="1"/>
              </p:cNvSpPr>
              <p:nvPr/>
            </p:nvSpPr>
            <p:spPr bwMode="auto">
              <a:xfrm>
                <a:off x="204" y="3566"/>
                <a:ext cx="5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2400">
                    <a:solidFill>
                      <a:schemeClr val="tx2"/>
                    </a:solidFill>
                    <a:latin typeface="Arial Unicode MS" pitchFamily="34" charset="-128"/>
                  </a:rPr>
                  <a:t>Start</a:t>
                </a:r>
              </a:p>
            </p:txBody>
          </p:sp>
          <p:sp>
            <p:nvSpPr>
              <p:cNvPr id="17434" name="Text Box 15"/>
              <p:cNvSpPr txBox="1">
                <a:spLocks noChangeArrowheads="1"/>
              </p:cNvSpPr>
              <p:nvPr/>
            </p:nvSpPr>
            <p:spPr bwMode="auto">
              <a:xfrm>
                <a:off x="204" y="1117"/>
                <a:ext cx="5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2400">
                    <a:solidFill>
                      <a:schemeClr val="tx2"/>
                    </a:solidFill>
                    <a:latin typeface="Arial Unicode MS" pitchFamily="34" charset="-128"/>
                  </a:rPr>
                  <a:t>Ziel</a:t>
                </a:r>
              </a:p>
            </p:txBody>
          </p:sp>
          <p:sp>
            <p:nvSpPr>
              <p:cNvPr id="17435" name="Line 16"/>
              <p:cNvSpPr>
                <a:spLocks noChangeShapeType="1"/>
              </p:cNvSpPr>
              <p:nvPr/>
            </p:nvSpPr>
            <p:spPr bwMode="auto">
              <a:xfrm flipV="1">
                <a:off x="431" y="1389"/>
                <a:ext cx="0" cy="2223"/>
              </a:xfrm>
              <a:prstGeom prst="line">
                <a:avLst/>
              </a:prstGeom>
              <a:noFill/>
              <a:ln w="57150">
                <a:solidFill>
                  <a:schemeClr val="tx1"/>
                </a:solidFill>
                <a:prstDash val="sysDot"/>
                <a:round/>
                <a:headEnd/>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17423" name="Text Box 17"/>
            <p:cNvSpPr txBox="1">
              <a:spLocks noChangeArrowheads="1"/>
            </p:cNvSpPr>
            <p:nvPr/>
          </p:nvSpPr>
          <p:spPr bwMode="auto">
            <a:xfrm>
              <a:off x="4831" y="2568"/>
              <a:ext cx="81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1600">
                  <a:solidFill>
                    <a:schemeClr val="tx2"/>
                  </a:solidFill>
                  <a:latin typeface="Arial Unicode MS" pitchFamily="34" charset="-128"/>
                </a:rPr>
                <a:t> 2 Jahre</a:t>
              </a:r>
            </a:p>
          </p:txBody>
        </p:sp>
        <p:sp>
          <p:nvSpPr>
            <p:cNvPr id="17424" name="Text Box 18"/>
            <p:cNvSpPr txBox="1">
              <a:spLocks noChangeArrowheads="1"/>
            </p:cNvSpPr>
            <p:nvPr/>
          </p:nvSpPr>
          <p:spPr bwMode="auto">
            <a:xfrm>
              <a:off x="3424" y="3076"/>
              <a:ext cx="12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endParaRPr lang="de-DE" altLang="de-DE" sz="1600">
                <a:solidFill>
                  <a:schemeClr val="tx2"/>
                </a:solidFill>
                <a:latin typeface="Arial Unicode MS" pitchFamily="34" charset="-128"/>
              </a:endParaRPr>
            </a:p>
          </p:txBody>
        </p:sp>
        <p:sp>
          <p:nvSpPr>
            <p:cNvPr id="17425" name="Rectangle 11"/>
            <p:cNvSpPr>
              <a:spLocks noChangeArrowheads="1"/>
            </p:cNvSpPr>
            <p:nvPr/>
          </p:nvSpPr>
          <p:spPr bwMode="auto">
            <a:xfrm>
              <a:off x="3470" y="1117"/>
              <a:ext cx="1361" cy="590"/>
            </a:xfrm>
            <a:prstGeom prst="rect">
              <a:avLst/>
            </a:prstGeom>
            <a:solidFill>
              <a:srgbClr val="99CCFF"/>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7426" name="Text Box 12"/>
            <p:cNvSpPr txBox="1">
              <a:spLocks noChangeArrowheads="1"/>
            </p:cNvSpPr>
            <p:nvPr/>
          </p:nvSpPr>
          <p:spPr bwMode="auto">
            <a:xfrm>
              <a:off x="3470" y="3067"/>
              <a:ext cx="136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2800">
                  <a:solidFill>
                    <a:schemeClr val="tx2"/>
                  </a:solidFill>
                  <a:latin typeface="Arial Unicode MS" pitchFamily="34" charset="-128"/>
                </a:rPr>
                <a:t>Vorklasse</a:t>
              </a:r>
            </a:p>
          </p:txBody>
        </p:sp>
        <p:sp>
          <p:nvSpPr>
            <p:cNvPr id="17427" name="AutoShape 5"/>
            <p:cNvSpPr>
              <a:spLocks noChangeArrowheads="1"/>
            </p:cNvSpPr>
            <p:nvPr/>
          </p:nvSpPr>
          <p:spPr bwMode="auto">
            <a:xfrm rot="-5400000">
              <a:off x="3505" y="1718"/>
              <a:ext cx="1292" cy="1361"/>
            </a:xfrm>
            <a:prstGeom prst="homePlate">
              <a:avLst>
                <a:gd name="adj" fmla="val 26231"/>
              </a:avLst>
            </a:prstGeom>
            <a:solidFill>
              <a:srgbClr val="FFCCCC"/>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7428" name="Text Box 6"/>
            <p:cNvSpPr txBox="1">
              <a:spLocks noChangeArrowheads="1"/>
            </p:cNvSpPr>
            <p:nvPr/>
          </p:nvSpPr>
          <p:spPr bwMode="auto">
            <a:xfrm>
              <a:off x="3470" y="2024"/>
              <a:ext cx="1361"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b="1">
                  <a:solidFill>
                    <a:schemeClr val="tx2"/>
                  </a:solidFill>
                  <a:latin typeface="Arial Unicode MS" pitchFamily="34" charset="-128"/>
                </a:rPr>
                <a:t>FOS</a:t>
              </a:r>
              <a:r>
                <a:rPr lang="de-DE" altLang="de-DE">
                  <a:solidFill>
                    <a:schemeClr val="tx2"/>
                  </a:solidFill>
                  <a:latin typeface="Arial Unicode MS" pitchFamily="34" charset="-128"/>
                </a:rPr>
                <a:t>   </a:t>
              </a:r>
              <a:r>
                <a:rPr lang="de-DE" altLang="de-DE" sz="2800">
                  <a:solidFill>
                    <a:schemeClr val="tx2"/>
                  </a:solidFill>
                  <a:latin typeface="Arial Unicode MS" pitchFamily="34" charset="-128"/>
                </a:rPr>
                <a:t>Fach-oberschule</a:t>
              </a:r>
            </a:p>
          </p:txBody>
        </p:sp>
        <p:sp>
          <p:nvSpPr>
            <p:cNvPr id="17429" name="Text Box 6"/>
            <p:cNvSpPr txBox="1">
              <a:spLocks noChangeArrowheads="1"/>
            </p:cNvSpPr>
            <p:nvPr/>
          </p:nvSpPr>
          <p:spPr bwMode="auto">
            <a:xfrm>
              <a:off x="1020" y="2432"/>
              <a:ext cx="1361"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b="1">
                  <a:solidFill>
                    <a:schemeClr val="tx2"/>
                  </a:solidFill>
                  <a:latin typeface="Arial Unicode MS" pitchFamily="34" charset="-128"/>
                </a:rPr>
                <a:t>FOS</a:t>
              </a:r>
              <a:r>
                <a:rPr lang="de-DE" altLang="de-DE">
                  <a:solidFill>
                    <a:schemeClr val="tx2"/>
                  </a:solidFill>
                  <a:latin typeface="Arial Unicode MS" pitchFamily="34" charset="-128"/>
                </a:rPr>
                <a:t>   </a:t>
              </a:r>
              <a:r>
                <a:rPr lang="de-DE" altLang="de-DE" sz="2800">
                  <a:solidFill>
                    <a:schemeClr val="tx2"/>
                  </a:solidFill>
                  <a:latin typeface="Arial Unicode MS" pitchFamily="34" charset="-128"/>
                </a:rPr>
                <a:t>Fach-oberschule</a:t>
              </a:r>
            </a:p>
          </p:txBody>
        </p:sp>
        <p:sp>
          <p:nvSpPr>
            <p:cNvPr id="17430" name="Text Box 17"/>
            <p:cNvSpPr txBox="1">
              <a:spLocks noChangeArrowheads="1"/>
            </p:cNvSpPr>
            <p:nvPr/>
          </p:nvSpPr>
          <p:spPr bwMode="auto">
            <a:xfrm>
              <a:off x="2382" y="2840"/>
              <a:ext cx="81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1600">
                  <a:solidFill>
                    <a:schemeClr val="tx2"/>
                  </a:solidFill>
                  <a:latin typeface="Arial Unicode MS" pitchFamily="34" charset="-128"/>
                </a:rPr>
                <a:t>2 Jahre</a:t>
              </a:r>
            </a:p>
          </p:txBody>
        </p:sp>
        <p:sp>
          <p:nvSpPr>
            <p:cNvPr id="17431" name="Text Box 17"/>
            <p:cNvSpPr txBox="1">
              <a:spLocks noChangeArrowheads="1"/>
            </p:cNvSpPr>
            <p:nvPr/>
          </p:nvSpPr>
          <p:spPr bwMode="auto">
            <a:xfrm>
              <a:off x="4831" y="3113"/>
              <a:ext cx="81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1600">
                  <a:solidFill>
                    <a:schemeClr val="tx2"/>
                  </a:solidFill>
                  <a:latin typeface="Arial Unicode MS" pitchFamily="34" charset="-128"/>
                </a:rPr>
                <a:t> 1 Jahr</a:t>
              </a:r>
            </a:p>
          </p:txBody>
        </p:sp>
        <p:sp>
          <p:nvSpPr>
            <p:cNvPr id="17432" name="Text Box 12"/>
            <p:cNvSpPr txBox="1">
              <a:spLocks noChangeArrowheads="1"/>
            </p:cNvSpPr>
            <p:nvPr/>
          </p:nvSpPr>
          <p:spPr bwMode="auto">
            <a:xfrm>
              <a:off x="3470" y="1117"/>
              <a:ext cx="1361"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2800">
                  <a:solidFill>
                    <a:schemeClr val="tx2"/>
                  </a:solidFill>
                  <a:latin typeface="Arial Unicode MS" pitchFamily="34" charset="-128"/>
                </a:rPr>
                <a:t>Abitur Fachabitur</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23850" y="1773238"/>
            <a:ext cx="8240713" cy="4391025"/>
            <a:chOff x="204" y="1117"/>
            <a:chExt cx="5191" cy="2766"/>
          </a:xfrm>
        </p:grpSpPr>
        <p:sp>
          <p:nvSpPr>
            <p:cNvPr id="19464" name="AutoShape 5"/>
            <p:cNvSpPr>
              <a:spLocks noChangeArrowheads="1"/>
            </p:cNvSpPr>
            <p:nvPr/>
          </p:nvSpPr>
          <p:spPr bwMode="auto">
            <a:xfrm rot="-5400000">
              <a:off x="1490" y="1940"/>
              <a:ext cx="1419" cy="1361"/>
            </a:xfrm>
            <a:prstGeom prst="homePlate">
              <a:avLst>
                <a:gd name="adj" fmla="val 26230"/>
              </a:avLst>
            </a:prstGeom>
            <a:solidFill>
              <a:srgbClr val="FFCCCC"/>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9465" name="Rectangle 4"/>
            <p:cNvSpPr>
              <a:spLocks noChangeArrowheads="1"/>
            </p:cNvSpPr>
            <p:nvPr/>
          </p:nvSpPr>
          <p:spPr bwMode="auto">
            <a:xfrm>
              <a:off x="748" y="3430"/>
              <a:ext cx="4647" cy="453"/>
            </a:xfrm>
            <a:prstGeom prst="rect">
              <a:avLst/>
            </a:prstGeom>
            <a:solidFill>
              <a:schemeClr val="accent5">
                <a:lumMod val="90000"/>
              </a:schemeClr>
            </a:solidFill>
            <a:ln w="222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DE" altLang="de-DE" sz="2800">
                  <a:latin typeface="Arial Unicode MS" pitchFamily="34" charset="-128"/>
                </a:rPr>
                <a:t>Mittlerer Schulabschluss + Berufsausbildung</a:t>
              </a:r>
            </a:p>
          </p:txBody>
        </p:sp>
        <p:sp>
          <p:nvSpPr>
            <p:cNvPr id="19466" name="Text Box 6"/>
            <p:cNvSpPr txBox="1">
              <a:spLocks noChangeArrowheads="1"/>
            </p:cNvSpPr>
            <p:nvPr/>
          </p:nvSpPr>
          <p:spPr bwMode="auto">
            <a:xfrm>
              <a:off x="1519" y="2160"/>
              <a:ext cx="1361" cy="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b="1">
                  <a:solidFill>
                    <a:schemeClr val="tx2"/>
                  </a:solidFill>
                  <a:latin typeface="Arial Unicode MS" pitchFamily="34" charset="-128"/>
                </a:rPr>
                <a:t>BOS</a:t>
              </a:r>
              <a:r>
                <a:rPr lang="de-DE" altLang="de-DE">
                  <a:solidFill>
                    <a:schemeClr val="tx2"/>
                  </a:solidFill>
                  <a:latin typeface="Arial Unicode MS" pitchFamily="34" charset="-128"/>
                </a:rPr>
                <a:t> </a:t>
              </a:r>
              <a:r>
                <a:rPr lang="de-DE" altLang="de-DE" sz="2800">
                  <a:solidFill>
                    <a:schemeClr val="tx2"/>
                  </a:solidFill>
                  <a:latin typeface="Arial Unicode MS" pitchFamily="34" charset="-128"/>
                </a:rPr>
                <a:t>Berufs-oberschule</a:t>
              </a:r>
            </a:p>
            <a:p>
              <a:pPr algn="ctr">
                <a:spcBef>
                  <a:spcPct val="50000"/>
                </a:spcBef>
                <a:buFontTx/>
                <a:buNone/>
              </a:pPr>
              <a:r>
                <a:rPr lang="de-DE" altLang="de-DE" sz="1800">
                  <a:solidFill>
                    <a:schemeClr val="tx2"/>
                  </a:solidFill>
                  <a:latin typeface="Arial Unicode MS" pitchFamily="34" charset="-128"/>
                </a:rPr>
                <a:t>Vorkurs/Vorklasse</a:t>
              </a:r>
            </a:p>
          </p:txBody>
        </p:sp>
        <p:sp>
          <p:nvSpPr>
            <p:cNvPr id="19467" name="AutoShape 7"/>
            <p:cNvSpPr>
              <a:spLocks noChangeArrowheads="1"/>
            </p:cNvSpPr>
            <p:nvPr/>
          </p:nvSpPr>
          <p:spPr bwMode="auto">
            <a:xfrm rot="-5400000">
              <a:off x="3300" y="1944"/>
              <a:ext cx="1428" cy="1360"/>
            </a:xfrm>
            <a:prstGeom prst="homePlate">
              <a:avLst>
                <a:gd name="adj" fmla="val 26250"/>
              </a:avLst>
            </a:prstGeom>
            <a:solidFill>
              <a:srgbClr val="FFCCCC"/>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9468" name="Text Box 8"/>
            <p:cNvSpPr txBox="1">
              <a:spLocks noChangeArrowheads="1"/>
            </p:cNvSpPr>
            <p:nvPr/>
          </p:nvSpPr>
          <p:spPr bwMode="auto">
            <a:xfrm>
              <a:off x="3379" y="2296"/>
              <a:ext cx="136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2800" b="1">
                  <a:solidFill>
                    <a:schemeClr val="tx2"/>
                  </a:solidFill>
                  <a:latin typeface="Arial Unicode MS" pitchFamily="34" charset="-128"/>
                </a:rPr>
                <a:t>Fach-akademie</a:t>
              </a:r>
            </a:p>
          </p:txBody>
        </p:sp>
        <p:sp>
          <p:nvSpPr>
            <p:cNvPr id="19469" name="Rectangle 9"/>
            <p:cNvSpPr>
              <a:spLocks noChangeArrowheads="1"/>
            </p:cNvSpPr>
            <p:nvPr/>
          </p:nvSpPr>
          <p:spPr bwMode="auto">
            <a:xfrm>
              <a:off x="3334" y="1252"/>
              <a:ext cx="1360" cy="590"/>
            </a:xfrm>
            <a:prstGeom prst="rect">
              <a:avLst/>
            </a:prstGeom>
            <a:solidFill>
              <a:srgbClr val="FFCCCC"/>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9470" name="Text Box 10"/>
            <p:cNvSpPr txBox="1">
              <a:spLocks noChangeArrowheads="1"/>
            </p:cNvSpPr>
            <p:nvPr/>
          </p:nvSpPr>
          <p:spPr bwMode="auto">
            <a:xfrm>
              <a:off x="3685" y="1379"/>
              <a:ext cx="65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2800">
                  <a:solidFill>
                    <a:schemeClr val="tx2"/>
                  </a:solidFill>
                  <a:latin typeface="Arial Unicode MS" pitchFamily="34" charset="-128"/>
                </a:rPr>
                <a:t>Beruf</a:t>
              </a:r>
            </a:p>
          </p:txBody>
        </p:sp>
        <p:sp>
          <p:nvSpPr>
            <p:cNvPr id="19471" name="Rectangle 11"/>
            <p:cNvSpPr>
              <a:spLocks noChangeArrowheads="1"/>
            </p:cNvSpPr>
            <p:nvPr/>
          </p:nvSpPr>
          <p:spPr bwMode="auto">
            <a:xfrm>
              <a:off x="1519" y="1252"/>
              <a:ext cx="1361" cy="590"/>
            </a:xfrm>
            <a:prstGeom prst="rect">
              <a:avLst/>
            </a:prstGeom>
            <a:solidFill>
              <a:srgbClr val="99CCFF"/>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9472" name="Text Box 12"/>
            <p:cNvSpPr txBox="1">
              <a:spLocks noChangeArrowheads="1"/>
            </p:cNvSpPr>
            <p:nvPr/>
          </p:nvSpPr>
          <p:spPr bwMode="auto">
            <a:xfrm>
              <a:off x="1655" y="1246"/>
              <a:ext cx="1224"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2800">
                  <a:solidFill>
                    <a:schemeClr val="tx2"/>
                  </a:solidFill>
                  <a:latin typeface="Arial Unicode MS" pitchFamily="34" charset="-128"/>
                </a:rPr>
                <a:t>Abitur Fachabitur</a:t>
              </a:r>
            </a:p>
          </p:txBody>
        </p:sp>
        <p:grpSp>
          <p:nvGrpSpPr>
            <p:cNvPr id="19473" name="Group 13"/>
            <p:cNvGrpSpPr>
              <a:grpSpLocks/>
            </p:cNvGrpSpPr>
            <p:nvPr/>
          </p:nvGrpSpPr>
          <p:grpSpPr bwMode="auto">
            <a:xfrm>
              <a:off x="204" y="1117"/>
              <a:ext cx="545" cy="2737"/>
              <a:chOff x="204" y="1117"/>
              <a:chExt cx="545" cy="2737"/>
            </a:xfrm>
          </p:grpSpPr>
          <p:sp>
            <p:nvSpPr>
              <p:cNvPr id="19477" name="Text Box 14"/>
              <p:cNvSpPr txBox="1">
                <a:spLocks noChangeArrowheads="1"/>
              </p:cNvSpPr>
              <p:nvPr/>
            </p:nvSpPr>
            <p:spPr bwMode="auto">
              <a:xfrm>
                <a:off x="204" y="3566"/>
                <a:ext cx="5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2400">
                    <a:solidFill>
                      <a:schemeClr val="tx2"/>
                    </a:solidFill>
                    <a:latin typeface="Arial Unicode MS" pitchFamily="34" charset="-128"/>
                  </a:rPr>
                  <a:t>Start</a:t>
                </a:r>
              </a:p>
            </p:txBody>
          </p:sp>
          <p:sp>
            <p:nvSpPr>
              <p:cNvPr id="19478" name="Text Box 15"/>
              <p:cNvSpPr txBox="1">
                <a:spLocks noChangeArrowheads="1"/>
              </p:cNvSpPr>
              <p:nvPr/>
            </p:nvSpPr>
            <p:spPr bwMode="auto">
              <a:xfrm>
                <a:off x="204" y="1117"/>
                <a:ext cx="5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2400">
                    <a:solidFill>
                      <a:schemeClr val="tx2"/>
                    </a:solidFill>
                    <a:latin typeface="Arial Unicode MS" pitchFamily="34" charset="-128"/>
                  </a:rPr>
                  <a:t>Ziel</a:t>
                </a:r>
              </a:p>
            </p:txBody>
          </p:sp>
          <p:sp>
            <p:nvSpPr>
              <p:cNvPr id="19479" name="Line 16"/>
              <p:cNvSpPr>
                <a:spLocks noChangeShapeType="1"/>
              </p:cNvSpPr>
              <p:nvPr/>
            </p:nvSpPr>
            <p:spPr bwMode="auto">
              <a:xfrm flipV="1">
                <a:off x="431" y="1389"/>
                <a:ext cx="0" cy="2223"/>
              </a:xfrm>
              <a:prstGeom prst="line">
                <a:avLst/>
              </a:prstGeom>
              <a:noFill/>
              <a:ln w="57150">
                <a:solidFill>
                  <a:schemeClr val="tx1"/>
                </a:solidFill>
                <a:prstDash val="sysDot"/>
                <a:round/>
                <a:headEnd/>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19474" name="Text Box 17"/>
            <p:cNvSpPr txBox="1">
              <a:spLocks noChangeArrowheads="1"/>
            </p:cNvSpPr>
            <p:nvPr/>
          </p:nvSpPr>
          <p:spPr bwMode="auto">
            <a:xfrm>
              <a:off x="612" y="2432"/>
              <a:ext cx="9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1600">
                  <a:solidFill>
                    <a:schemeClr val="tx2"/>
                  </a:solidFill>
                  <a:latin typeface="Arial Unicode MS" pitchFamily="34" charset="-128"/>
                </a:rPr>
                <a:t> 1 – 2 Jahre</a:t>
              </a:r>
            </a:p>
          </p:txBody>
        </p:sp>
        <p:sp>
          <p:nvSpPr>
            <p:cNvPr id="19475" name="Text Box 18"/>
            <p:cNvSpPr txBox="1">
              <a:spLocks noChangeArrowheads="1"/>
            </p:cNvSpPr>
            <p:nvPr/>
          </p:nvSpPr>
          <p:spPr bwMode="auto">
            <a:xfrm>
              <a:off x="3424" y="3076"/>
              <a:ext cx="12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1600">
                  <a:solidFill>
                    <a:schemeClr val="tx2"/>
                  </a:solidFill>
                  <a:latin typeface="Arial Unicode MS" pitchFamily="34" charset="-128"/>
                </a:rPr>
                <a:t>circa 2 – 3 Jahre</a:t>
              </a:r>
            </a:p>
          </p:txBody>
        </p:sp>
        <p:sp>
          <p:nvSpPr>
            <p:cNvPr id="19476" name="Text Box 17"/>
            <p:cNvSpPr txBox="1">
              <a:spLocks noChangeArrowheads="1"/>
            </p:cNvSpPr>
            <p:nvPr/>
          </p:nvSpPr>
          <p:spPr bwMode="auto">
            <a:xfrm>
              <a:off x="612" y="3113"/>
              <a:ext cx="9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1600">
                  <a:solidFill>
                    <a:schemeClr val="tx2"/>
                  </a:solidFill>
                  <a:latin typeface="Arial Unicode MS" pitchFamily="34" charset="-128"/>
                </a:rPr>
                <a:t> 1 Jahr</a:t>
              </a:r>
            </a:p>
          </p:txBody>
        </p:sp>
      </p:grpSp>
      <p:sp>
        <p:nvSpPr>
          <p:cNvPr id="19459" name="Text Box 2"/>
          <p:cNvSpPr txBox="1">
            <a:spLocks noChangeArrowheads="1"/>
          </p:cNvSpPr>
          <p:nvPr/>
        </p:nvSpPr>
        <p:spPr bwMode="auto">
          <a:xfrm>
            <a:off x="279981" y="525133"/>
            <a:ext cx="79581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de-DE" sz="2800" dirty="0">
                <a:latin typeface="Abadi Extra Light" panose="020B0204020104020204" pitchFamily="34" charset="0"/>
              </a:rPr>
              <a:t>Start: Mittlerer Schulabschluss und Berufsausbildung</a:t>
            </a:r>
            <a:endParaRPr lang="de-DE" altLang="de-DE" sz="2800" dirty="0">
              <a:solidFill>
                <a:schemeClr val="tx2"/>
              </a:solidFill>
              <a:latin typeface="Arial Unicode MS" pitchFamily="34" charset="-128"/>
            </a:endParaRPr>
          </a:p>
        </p:txBody>
      </p:sp>
      <p:sp>
        <p:nvSpPr>
          <p:cNvPr id="19463" name="Text Box 22"/>
          <p:cNvSpPr txBox="1">
            <a:spLocks noChangeArrowheads="1"/>
          </p:cNvSpPr>
          <p:nvPr/>
        </p:nvSpPr>
        <p:spPr bwMode="auto">
          <a:xfrm>
            <a:off x="1677987" y="433388"/>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dirty="0"/>
          </a:p>
        </p:txBody>
      </p:sp>
      <p:cxnSp>
        <p:nvCxnSpPr>
          <p:cNvPr id="25" name="Gerade Verbindung 24"/>
          <p:cNvCxnSpPr/>
          <p:nvPr/>
        </p:nvCxnSpPr>
        <p:spPr>
          <a:xfrm>
            <a:off x="2428875" y="4857750"/>
            <a:ext cx="2143125"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9FB2B-085F-FCFF-6494-C7BCF67ECD1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4637C40-0A1E-68BD-9CF8-5582C0F6D4EB}"/>
              </a:ext>
            </a:extLst>
          </p:cNvPr>
          <p:cNvSpPr>
            <a:spLocks noGrp="1"/>
          </p:cNvSpPr>
          <p:nvPr>
            <p:ph type="title"/>
          </p:nvPr>
        </p:nvSpPr>
        <p:spPr>
          <a:xfrm>
            <a:off x="457200" y="274638"/>
            <a:ext cx="8229600" cy="1143000"/>
          </a:xfrm>
        </p:spPr>
        <p:txBody>
          <a:bodyPr wrap="square" anchor="ctr">
            <a:normAutofit fontScale="90000"/>
          </a:bodyPr>
          <a:lstStyle/>
          <a:p>
            <a:r>
              <a:rPr lang="de-DE" sz="3700" dirty="0">
                <a:solidFill>
                  <a:schemeClr val="accent6"/>
                </a:solidFill>
                <a:latin typeface="Abadi Extra Light" panose="020B0204020104020204" pitchFamily="34" charset="0"/>
              </a:rPr>
              <a:t>Welche Voraussetzungen müssen die Schüler*innen mitbringen ?</a:t>
            </a:r>
          </a:p>
        </p:txBody>
      </p:sp>
      <p:pic>
        <p:nvPicPr>
          <p:cNvPr id="5" name="Grafik 4" descr="Ein Bild, das Grafiken, Design, Logo, Electric Blue (Farbe) enthält.&#10;&#10;Automatisch generierte Beschreibung">
            <a:extLst>
              <a:ext uri="{FF2B5EF4-FFF2-40B4-BE49-F238E27FC236}">
                <a16:creationId xmlns:a16="http://schemas.microsoft.com/office/drawing/2014/main" id="{8F624F27-D402-2801-2EC8-3837A86C2590}"/>
              </a:ext>
            </a:extLst>
          </p:cNvPr>
          <p:cNvPicPr>
            <a:picLocks noChangeAspect="1"/>
          </p:cNvPicPr>
          <p:nvPr/>
        </p:nvPicPr>
        <p:blipFill>
          <a:blip r:embed="rId2">
            <a:extLst>
              <a:ext uri="{28A0092B-C50C-407E-A947-70E740481C1C}">
                <a14:useLocalDpi xmlns:a14="http://schemas.microsoft.com/office/drawing/2010/main" val="0"/>
              </a:ext>
            </a:extLst>
          </a:blip>
          <a:srcRect t="21105" b="20076"/>
          <a:stretch/>
        </p:blipFill>
        <p:spPr>
          <a:xfrm>
            <a:off x="457200" y="1600200"/>
            <a:ext cx="8229600" cy="4525963"/>
          </a:xfrm>
          <a:prstGeom prst="rect">
            <a:avLst/>
          </a:prstGeom>
          <a:noFill/>
        </p:spPr>
      </p:pic>
    </p:spTree>
    <p:extLst>
      <p:ext uri="{BB962C8B-B14F-4D97-AF65-F5344CB8AC3E}">
        <p14:creationId xmlns:p14="http://schemas.microsoft.com/office/powerpoint/2010/main" val="3583652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18631" y="275566"/>
            <a:ext cx="5791200" cy="1143000"/>
          </a:xfrm>
        </p:spPr>
        <p:txBody>
          <a:bodyPr/>
          <a:lstStyle/>
          <a:p>
            <a:pPr eaLnBrk="1" hangingPunct="1"/>
            <a:r>
              <a:rPr lang="de-DE" altLang="de-DE" b="1" dirty="0">
                <a:solidFill>
                  <a:srgbClr val="002060"/>
                </a:solidFill>
                <a:latin typeface="Abadi Extra Light" panose="020B0204020104020204" pitchFamily="34" charset="0"/>
              </a:rPr>
              <a:t>Anforderungsniveau an unsere M-Schüler*innen</a:t>
            </a:r>
          </a:p>
        </p:txBody>
      </p:sp>
      <p:pic>
        <p:nvPicPr>
          <p:cNvPr id="27652" name="Picture 6" descr="C:\Dokumente und Einstellungen\Lehrer.LEHRERZIMMER\Eigene Dateien\Strack\Beratungsabend\M-Bilder1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5259">
            <a:off x="6318322" y="1759689"/>
            <a:ext cx="167640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C:\Dokumente und Einstellungen\Lehrer.LEHRERZIMMER\Eigene Dateien\Strack\Beratungsabend\M-Bilder2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91956">
            <a:off x="755650" y="3067050"/>
            <a:ext cx="1304925"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8" descr="C:\Dokumente und Einstellungen\Lehrer.LEHRERZIMMER\Eigene Dateien\Strack\Beratungsabend\M-Bilder3_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8897" y="4092406"/>
            <a:ext cx="1503362"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9" descr="C:\Dokumente und Einstellungen\Lehrer.LEHRERZIMMER\Eigene Dateien\Strack\Beratungsabend\M-Bilder4_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73619">
            <a:off x="2237691" y="4084752"/>
            <a:ext cx="164623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0" descr="C:\Dokumente und Einstellungen\Lehrer.LEHRERZIMMER\Eigene Dateien\Strack\Beratungsabend\M-Bilder5_5.jpg"/>
          <p:cNvPicPr>
            <a:picLocks noChangeAspect="1" noChangeArrowheads="1"/>
          </p:cNvPicPr>
          <p:nvPr/>
        </p:nvPicPr>
        <p:blipFill>
          <a:blip r:embed="rId7">
            <a:lum contrast="18000"/>
            <a:extLst>
              <a:ext uri="{28A0092B-C50C-407E-A947-70E740481C1C}">
                <a14:useLocalDpi xmlns:a14="http://schemas.microsoft.com/office/drawing/2010/main" val="0"/>
              </a:ext>
            </a:extLst>
          </a:blip>
          <a:srcRect/>
          <a:stretch>
            <a:fillRect/>
          </a:stretch>
        </p:blipFill>
        <p:spPr bwMode="auto">
          <a:xfrm rot="21123227">
            <a:off x="3548940" y="1539718"/>
            <a:ext cx="1334895" cy="19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descr="Ein Bild, das Grafiken, Design, Logo, Electric Blue (Farbe) enthält.&#10;&#10;Automatisch generierte Beschreibung">
            <a:extLst>
              <a:ext uri="{FF2B5EF4-FFF2-40B4-BE49-F238E27FC236}">
                <a16:creationId xmlns:a16="http://schemas.microsoft.com/office/drawing/2014/main" id="{79E3CB05-DA31-74B1-0026-928D1B996A8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8346" y="139460"/>
            <a:ext cx="2519188" cy="23529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feld 3">
            <a:extLst>
              <a:ext uri="{FF2B5EF4-FFF2-40B4-BE49-F238E27FC236}">
                <a16:creationId xmlns:a16="http://schemas.microsoft.com/office/drawing/2014/main" id="{7DA8BE52-3CC3-7FDE-4396-58A629CE4A11}"/>
              </a:ext>
            </a:extLst>
          </p:cNvPr>
          <p:cNvSpPr txBox="1"/>
          <p:nvPr/>
        </p:nvSpPr>
        <p:spPr>
          <a:xfrm>
            <a:off x="871825" y="4652963"/>
            <a:ext cx="1632229" cy="430887"/>
          </a:xfrm>
          <a:prstGeom prst="rect">
            <a:avLst/>
          </a:prstGeom>
          <a:noFill/>
        </p:spPr>
        <p:txBody>
          <a:bodyPr wrap="square" rtlCol="0">
            <a:spAutoFit/>
          </a:bodyPr>
          <a:lstStyle/>
          <a:p>
            <a:r>
              <a:rPr lang="de-DE" sz="2200" dirty="0">
                <a:solidFill>
                  <a:srgbClr val="002060"/>
                </a:solidFill>
                <a:latin typeface="Abadi Extra Light" panose="020B0204020104020204" pitchFamily="34" charset="0"/>
              </a:rPr>
              <a:t>Motivation </a:t>
            </a:r>
          </a:p>
        </p:txBody>
      </p:sp>
      <p:sp>
        <p:nvSpPr>
          <p:cNvPr id="5" name="Textfeld 4">
            <a:extLst>
              <a:ext uri="{FF2B5EF4-FFF2-40B4-BE49-F238E27FC236}">
                <a16:creationId xmlns:a16="http://schemas.microsoft.com/office/drawing/2014/main" id="{9B91EC21-B146-053F-0309-38806685BB81}"/>
              </a:ext>
            </a:extLst>
          </p:cNvPr>
          <p:cNvSpPr txBox="1"/>
          <p:nvPr/>
        </p:nvSpPr>
        <p:spPr>
          <a:xfrm>
            <a:off x="3673502" y="3429119"/>
            <a:ext cx="1650686" cy="430887"/>
          </a:xfrm>
          <a:prstGeom prst="rect">
            <a:avLst/>
          </a:prstGeom>
          <a:noFill/>
        </p:spPr>
        <p:txBody>
          <a:bodyPr wrap="square" rtlCol="0">
            <a:spAutoFit/>
          </a:bodyPr>
          <a:lstStyle/>
          <a:p>
            <a:r>
              <a:rPr lang="de-DE" sz="2200" dirty="0">
                <a:solidFill>
                  <a:srgbClr val="002060"/>
                </a:solidFill>
                <a:latin typeface="Abadi Extra Light" panose="020B0204020104020204" pitchFamily="34" charset="0"/>
              </a:rPr>
              <a:t>Belastbarkeit</a:t>
            </a:r>
            <a:r>
              <a:rPr lang="de-DE" b="1" dirty="0">
                <a:latin typeface="Abadi Extra Light" panose="020B0204020104020204" pitchFamily="34" charset="0"/>
              </a:rPr>
              <a:t> </a:t>
            </a:r>
            <a:r>
              <a:rPr lang="de-DE" dirty="0"/>
              <a:t> </a:t>
            </a:r>
          </a:p>
        </p:txBody>
      </p:sp>
      <p:sp>
        <p:nvSpPr>
          <p:cNvPr id="6" name="Textfeld 5">
            <a:extLst>
              <a:ext uri="{FF2B5EF4-FFF2-40B4-BE49-F238E27FC236}">
                <a16:creationId xmlns:a16="http://schemas.microsoft.com/office/drawing/2014/main" id="{842286EF-BD4C-A83B-AF3C-5C4C77C2AECC}"/>
              </a:ext>
            </a:extLst>
          </p:cNvPr>
          <p:cNvSpPr txBox="1"/>
          <p:nvPr/>
        </p:nvSpPr>
        <p:spPr>
          <a:xfrm>
            <a:off x="6156176" y="3472675"/>
            <a:ext cx="2653655" cy="769441"/>
          </a:xfrm>
          <a:prstGeom prst="rect">
            <a:avLst/>
          </a:prstGeom>
          <a:noFill/>
        </p:spPr>
        <p:txBody>
          <a:bodyPr wrap="square" rtlCol="0">
            <a:spAutoFit/>
          </a:bodyPr>
          <a:lstStyle/>
          <a:p>
            <a:r>
              <a:rPr lang="de-DE" sz="2200" dirty="0">
                <a:solidFill>
                  <a:srgbClr val="002060"/>
                </a:solidFill>
                <a:latin typeface="Abadi Extra Light" panose="020B0204020104020204" pitchFamily="34" charset="0"/>
              </a:rPr>
              <a:t>Fleiß und Leistungsbereitschaft  </a:t>
            </a:r>
          </a:p>
        </p:txBody>
      </p:sp>
      <p:sp>
        <p:nvSpPr>
          <p:cNvPr id="7" name="Textfeld 6">
            <a:extLst>
              <a:ext uri="{FF2B5EF4-FFF2-40B4-BE49-F238E27FC236}">
                <a16:creationId xmlns:a16="http://schemas.microsoft.com/office/drawing/2014/main" id="{69848855-3D60-B460-AF34-17A1FA9EE8D8}"/>
              </a:ext>
            </a:extLst>
          </p:cNvPr>
          <p:cNvSpPr txBox="1"/>
          <p:nvPr/>
        </p:nvSpPr>
        <p:spPr>
          <a:xfrm>
            <a:off x="4899480" y="5698671"/>
            <a:ext cx="2513392" cy="430887"/>
          </a:xfrm>
          <a:prstGeom prst="rect">
            <a:avLst/>
          </a:prstGeom>
          <a:noFill/>
        </p:spPr>
        <p:txBody>
          <a:bodyPr wrap="square" rtlCol="0">
            <a:spAutoFit/>
          </a:bodyPr>
          <a:lstStyle/>
          <a:p>
            <a:r>
              <a:rPr lang="de-DE" sz="2200" dirty="0">
                <a:solidFill>
                  <a:srgbClr val="002060"/>
                </a:solidFill>
                <a:latin typeface="Abadi Extra Light" panose="020B0204020104020204" pitchFamily="34" charset="0"/>
              </a:rPr>
              <a:t>Durchhaltevermögen</a:t>
            </a:r>
            <a:r>
              <a:rPr lang="de-DE" dirty="0"/>
              <a:t> </a:t>
            </a:r>
          </a:p>
        </p:txBody>
      </p:sp>
      <p:sp>
        <p:nvSpPr>
          <p:cNvPr id="8" name="Textfeld 7">
            <a:extLst>
              <a:ext uri="{FF2B5EF4-FFF2-40B4-BE49-F238E27FC236}">
                <a16:creationId xmlns:a16="http://schemas.microsoft.com/office/drawing/2014/main" id="{359478A0-C50E-F685-6AA3-19CB34B84729}"/>
              </a:ext>
            </a:extLst>
          </p:cNvPr>
          <p:cNvSpPr txBox="1"/>
          <p:nvPr/>
        </p:nvSpPr>
        <p:spPr>
          <a:xfrm>
            <a:off x="2086762" y="5870559"/>
            <a:ext cx="2620350" cy="769441"/>
          </a:xfrm>
          <a:prstGeom prst="rect">
            <a:avLst/>
          </a:prstGeom>
          <a:noFill/>
        </p:spPr>
        <p:txBody>
          <a:bodyPr wrap="square" rtlCol="0">
            <a:spAutoFit/>
          </a:bodyPr>
          <a:lstStyle/>
          <a:p>
            <a:r>
              <a:rPr lang="de-DE" sz="2200" dirty="0">
                <a:solidFill>
                  <a:srgbClr val="002060"/>
                </a:solidFill>
                <a:latin typeface="Abadi Extra Light" panose="020B0204020104020204" pitchFamily="34" charset="0"/>
              </a:rPr>
              <a:t>Organisation und Ordnung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0052E-E61F-00E9-DD54-6D59FD4D4ED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4447AB1-FE07-09C7-7B32-6FD7FF98B79E}"/>
              </a:ext>
            </a:extLst>
          </p:cNvPr>
          <p:cNvSpPr>
            <a:spLocks noGrp="1"/>
          </p:cNvSpPr>
          <p:nvPr>
            <p:ph type="title"/>
          </p:nvPr>
        </p:nvSpPr>
        <p:spPr>
          <a:xfrm>
            <a:off x="457200" y="274638"/>
            <a:ext cx="8229600" cy="1143000"/>
          </a:xfrm>
        </p:spPr>
        <p:txBody>
          <a:bodyPr wrap="square" anchor="ctr">
            <a:normAutofit fontScale="90000"/>
          </a:bodyPr>
          <a:lstStyle/>
          <a:p>
            <a:r>
              <a:rPr lang="de-DE" sz="3700" dirty="0">
                <a:solidFill>
                  <a:schemeClr val="accent6"/>
                </a:solidFill>
                <a:latin typeface="Abadi Extra Light" panose="020B0204020104020204" pitchFamily="34" charset="0"/>
              </a:rPr>
              <a:t>Mit welchen Noten kann man in den M-Zug übertreten?</a:t>
            </a:r>
          </a:p>
        </p:txBody>
      </p:sp>
      <p:pic>
        <p:nvPicPr>
          <p:cNvPr id="5" name="Grafik 4" descr="Ein Bild, das Grafiken, Design, Logo, Electric Blue (Farbe) enthält.&#10;&#10;Automatisch generierte Beschreibung">
            <a:extLst>
              <a:ext uri="{FF2B5EF4-FFF2-40B4-BE49-F238E27FC236}">
                <a16:creationId xmlns:a16="http://schemas.microsoft.com/office/drawing/2014/main" id="{FBA3DE1E-2E32-BEEC-0350-936381AEC16F}"/>
              </a:ext>
            </a:extLst>
          </p:cNvPr>
          <p:cNvPicPr>
            <a:picLocks noChangeAspect="1"/>
          </p:cNvPicPr>
          <p:nvPr/>
        </p:nvPicPr>
        <p:blipFill>
          <a:blip r:embed="rId2">
            <a:extLst>
              <a:ext uri="{28A0092B-C50C-407E-A947-70E740481C1C}">
                <a14:useLocalDpi xmlns:a14="http://schemas.microsoft.com/office/drawing/2010/main" val="0"/>
              </a:ext>
            </a:extLst>
          </a:blip>
          <a:srcRect t="21105" b="20076"/>
          <a:stretch/>
        </p:blipFill>
        <p:spPr>
          <a:xfrm>
            <a:off x="457200" y="1600200"/>
            <a:ext cx="8229600" cy="4525963"/>
          </a:xfrm>
          <a:prstGeom prst="rect">
            <a:avLst/>
          </a:prstGeom>
          <a:noFill/>
        </p:spPr>
      </p:pic>
    </p:spTree>
    <p:extLst>
      <p:ext uri="{BB962C8B-B14F-4D97-AF65-F5344CB8AC3E}">
        <p14:creationId xmlns:p14="http://schemas.microsoft.com/office/powerpoint/2010/main" val="3221030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50862" y="317501"/>
            <a:ext cx="8229600" cy="1143000"/>
          </a:xfrm>
        </p:spPr>
        <p:txBody>
          <a:bodyPr/>
          <a:lstStyle/>
          <a:p>
            <a:pPr eaLnBrk="1" hangingPunct="1">
              <a:defRPr/>
            </a:pPr>
            <a:r>
              <a:rPr lang="de-DE" sz="2800" dirty="0">
                <a:effectLst>
                  <a:outerShdw blurRad="38100" dist="38100" dir="2700000" algn="tl">
                    <a:srgbClr val="C0C0C0"/>
                  </a:outerShdw>
                </a:effectLst>
                <a:latin typeface="Abadi Extra Light" panose="020B0204020104020204" pitchFamily="34" charset="0"/>
              </a:rPr>
              <a:t>Übertritt in den M-Zug</a:t>
            </a:r>
            <a:br>
              <a:rPr lang="de-DE" sz="2800" dirty="0">
                <a:effectLst>
                  <a:outerShdw blurRad="38100" dist="38100" dir="2700000" algn="tl">
                    <a:srgbClr val="C0C0C0"/>
                  </a:outerShdw>
                </a:effectLst>
                <a:latin typeface="Abadi Extra Light" panose="020B0204020104020204" pitchFamily="34" charset="0"/>
              </a:rPr>
            </a:br>
            <a:r>
              <a:rPr lang="de-DE" sz="2800" dirty="0">
                <a:effectLst>
                  <a:outerShdw blurRad="38100" dist="38100" dir="2700000" algn="tl">
                    <a:srgbClr val="C0C0C0"/>
                  </a:outerShdw>
                </a:effectLst>
                <a:latin typeface="Abadi Extra Light" panose="020B0204020104020204" pitchFamily="34" charset="0"/>
              </a:rPr>
              <a:t>mit dem </a:t>
            </a:r>
            <a:r>
              <a:rPr lang="de-DE" sz="2800" dirty="0">
                <a:solidFill>
                  <a:srgbClr val="FF0000"/>
                </a:solidFill>
                <a:effectLst>
                  <a:outerShdw blurRad="38100" dist="38100" dir="2700000" algn="tl">
                    <a:srgbClr val="C0C0C0"/>
                  </a:outerShdw>
                </a:effectLst>
                <a:latin typeface="Abadi Extra Light" panose="020B0204020104020204" pitchFamily="34" charset="0"/>
              </a:rPr>
              <a:t>Zwischenzeugnis</a:t>
            </a:r>
          </a:p>
        </p:txBody>
      </p:sp>
      <p:graphicFrame>
        <p:nvGraphicFramePr>
          <p:cNvPr id="32802" name="Group 34"/>
          <p:cNvGraphicFramePr>
            <a:graphicFrameLocks noGrp="1"/>
          </p:cNvGraphicFramePr>
          <p:nvPr/>
        </p:nvGraphicFramePr>
        <p:xfrm>
          <a:off x="1116013" y="1989138"/>
          <a:ext cx="2655887" cy="4022725"/>
        </p:xfrm>
        <a:graphic>
          <a:graphicData uri="http://schemas.openxmlformats.org/drawingml/2006/table">
            <a:tbl>
              <a:tblPr/>
              <a:tblGrid>
                <a:gridCol w="766762">
                  <a:extLst>
                    <a:ext uri="{9D8B030D-6E8A-4147-A177-3AD203B41FA5}">
                      <a16:colId xmlns:a16="http://schemas.microsoft.com/office/drawing/2014/main" val="20000"/>
                    </a:ext>
                  </a:extLst>
                </a:gridCol>
                <a:gridCol w="519113">
                  <a:extLst>
                    <a:ext uri="{9D8B030D-6E8A-4147-A177-3AD203B41FA5}">
                      <a16:colId xmlns:a16="http://schemas.microsoft.com/office/drawing/2014/main" val="20001"/>
                    </a:ext>
                  </a:extLst>
                </a:gridCol>
                <a:gridCol w="1370012">
                  <a:extLst>
                    <a:ext uri="{9D8B030D-6E8A-4147-A177-3AD203B41FA5}">
                      <a16:colId xmlns:a16="http://schemas.microsoft.com/office/drawing/2014/main" val="20002"/>
                    </a:ext>
                  </a:extLst>
                </a:gridCol>
              </a:tblGrid>
              <a:tr h="5332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a:ln>
                          <a:noFill/>
                        </a:ln>
                        <a:solidFill>
                          <a:schemeClr val="tx1"/>
                        </a:solidFill>
                        <a:effectLst/>
                        <a:latin typeface="Arial" charset="0"/>
                      </a:endParaRPr>
                    </a:p>
                  </a:txBody>
                  <a:tcPr marT="45708" marB="45708"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10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endParaRPr lang="de-DE"/>
                    </a:p>
                  </a:txBody>
                  <a:tcPr/>
                </a:tc>
                <a:extLst>
                  <a:ext uri="{0D108BD9-81ED-4DB2-BD59-A6C34878D82A}">
                    <a16:rowId xmlns:a16="http://schemas.microsoft.com/office/drawing/2014/main" val="10000"/>
                  </a:ext>
                </a:extLst>
              </a:tr>
              <a:tr h="54118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R 9</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9</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1"/>
                  </a:ext>
                </a:extLst>
              </a:tr>
              <a:tr h="52531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R 8</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8</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2"/>
                  </a:ext>
                </a:extLst>
              </a:tr>
              <a:tr h="53325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R 7</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7</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3"/>
                  </a:ext>
                </a:extLst>
              </a:tr>
              <a:tr h="94485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6. Jahrgangsstufe</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r h="94485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5. Jahrgangsstufe</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5"/>
                  </a:ext>
                </a:extLst>
              </a:tr>
            </a:tbl>
          </a:graphicData>
        </a:graphic>
      </p:graphicFrame>
      <p:grpSp>
        <p:nvGrpSpPr>
          <p:cNvPr id="2" name="Group 31"/>
          <p:cNvGrpSpPr>
            <a:grpSpLocks/>
          </p:cNvGrpSpPr>
          <p:nvPr/>
        </p:nvGrpSpPr>
        <p:grpSpPr bwMode="auto">
          <a:xfrm>
            <a:off x="3563938" y="2781300"/>
            <a:ext cx="5348287" cy="1631950"/>
            <a:chOff x="2283" y="1964"/>
            <a:chExt cx="3369" cy="1028"/>
          </a:xfrm>
        </p:grpSpPr>
        <p:sp>
          <p:nvSpPr>
            <p:cNvPr id="29726" name="Text Box 32"/>
            <p:cNvSpPr txBox="1">
              <a:spLocks noChangeArrowheads="1"/>
            </p:cNvSpPr>
            <p:nvPr/>
          </p:nvSpPr>
          <p:spPr bwMode="auto">
            <a:xfrm>
              <a:off x="2628" y="1964"/>
              <a:ext cx="3024" cy="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2800" b="1" i="1" dirty="0">
                  <a:cs typeface="Arial" panose="020B0604020202020204" pitchFamily="34" charset="0"/>
                </a:rPr>
                <a:t>Aufnahme in die M 7</a:t>
              </a:r>
              <a:endParaRPr lang="de-DE" altLang="de-DE" sz="2800" b="1" dirty="0">
                <a:cs typeface="Courier New" panose="02070309020205020404" pitchFamily="49" charset="0"/>
              </a:endParaRPr>
            </a:p>
            <a:p>
              <a:pPr eaLnBrk="1" hangingPunct="1">
                <a:spcBef>
                  <a:spcPct val="50000"/>
                </a:spcBef>
                <a:buFont typeface="Wingdings" panose="05000000000000000000" pitchFamily="2" charset="2"/>
                <a:buChar char="Ø"/>
              </a:pPr>
              <a:r>
                <a:rPr lang="de-DE" altLang="de-DE" sz="1800" b="1" dirty="0">
                  <a:cs typeface="Arial" panose="020B0604020202020204" pitchFamily="34" charset="0"/>
                </a:rPr>
                <a:t> auf Antrag der Erziehungsberechtigten</a:t>
              </a:r>
            </a:p>
            <a:p>
              <a:pPr eaLnBrk="1" hangingPunct="1">
                <a:spcBef>
                  <a:spcPct val="50000"/>
                </a:spcBef>
                <a:buFont typeface="Wingdings" panose="05000000000000000000" pitchFamily="2" charset="2"/>
                <a:buChar char="Ø"/>
              </a:pPr>
              <a:r>
                <a:rPr lang="de-DE" altLang="de-DE" sz="1800" b="1" dirty="0">
                  <a:cs typeface="Arial" panose="020B0604020202020204" pitchFamily="34" charset="0"/>
                </a:rPr>
                <a:t> Durchschnittsnote aus D/M/E im</a:t>
              </a:r>
              <a:br>
                <a:rPr lang="de-DE" altLang="de-DE" sz="1800" b="1" dirty="0">
                  <a:cs typeface="Arial" panose="020B0604020202020204" pitchFamily="34" charset="0"/>
                </a:rPr>
              </a:br>
              <a:r>
                <a:rPr lang="de-DE" altLang="de-DE" sz="1800" b="1" dirty="0">
                  <a:cs typeface="Arial" panose="020B0604020202020204" pitchFamily="34" charset="0"/>
                </a:rPr>
                <a:t>    Zwischenzeugnis </a:t>
              </a:r>
              <a:r>
                <a:rPr lang="de-DE" altLang="de-DE" sz="1800" b="1" dirty="0">
                  <a:solidFill>
                    <a:srgbClr val="FF0000"/>
                  </a:solidFill>
                  <a:cs typeface="Arial" panose="020B0604020202020204" pitchFamily="34" charset="0"/>
                </a:rPr>
                <a:t>2,66 oder besser</a:t>
              </a:r>
            </a:p>
          </p:txBody>
        </p:sp>
        <p:sp>
          <p:nvSpPr>
            <p:cNvPr id="29727" name="Line 33"/>
            <p:cNvSpPr>
              <a:spLocks noChangeShapeType="1"/>
            </p:cNvSpPr>
            <p:nvPr/>
          </p:nvSpPr>
          <p:spPr bwMode="auto">
            <a:xfrm flipV="1">
              <a:off x="2283" y="2131"/>
              <a:ext cx="602" cy="545"/>
            </a:xfrm>
            <a:prstGeom prst="line">
              <a:avLst/>
            </a:prstGeom>
            <a:noFill/>
            <a:ln w="76200">
              <a:solidFill>
                <a:srgbClr val="FF0000"/>
              </a:solidFill>
              <a:round/>
              <a:headEnd type="triangle" w="med" len="lg"/>
              <a:tailEnd/>
            </a:ln>
            <a:extLst>
              <a:ext uri="{909E8E84-426E-40DD-AFC4-6F175D3DCCD1}">
                <a14:hiddenFill xmlns:a14="http://schemas.microsoft.com/office/drawing/2010/main">
                  <a:noFill/>
                </a14:hiddenFill>
              </a:ext>
            </a:extLst>
          </p:spPr>
          <p:txBody>
            <a:bodyPr/>
            <a:lstStyle/>
            <a:p>
              <a:endParaRPr lang="de-DE"/>
            </a:p>
          </p:txBody>
        </p:sp>
      </p:grpSp>
      <p:pic>
        <p:nvPicPr>
          <p:cNvPr id="4" name="Grafik 3" descr="Ein Bild, das Grafiken, Design, Logo, Electric Blue (Farbe) enthält.&#10;&#10;Automatisch generierte Beschreibung">
            <a:extLst>
              <a:ext uri="{FF2B5EF4-FFF2-40B4-BE49-F238E27FC236}">
                <a16:creationId xmlns:a16="http://schemas.microsoft.com/office/drawing/2014/main" id="{D73C0343-8CC2-D204-F512-34EDB91136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5517" y="642303"/>
            <a:ext cx="1583084" cy="1478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80164" y="344489"/>
            <a:ext cx="8229600" cy="1143000"/>
          </a:xfrm>
        </p:spPr>
        <p:txBody>
          <a:bodyPr/>
          <a:lstStyle/>
          <a:p>
            <a:pPr eaLnBrk="1" hangingPunct="1">
              <a:defRPr/>
            </a:pPr>
            <a:r>
              <a:rPr lang="de-DE" sz="2800" dirty="0">
                <a:effectLst>
                  <a:outerShdw blurRad="38100" dist="38100" dir="2700000" algn="tl">
                    <a:srgbClr val="C0C0C0"/>
                  </a:outerShdw>
                </a:effectLst>
                <a:latin typeface="Abadi Extra Light" panose="020B0204020104020204" pitchFamily="34" charset="0"/>
              </a:rPr>
              <a:t>Übertritt in den M-Zug</a:t>
            </a:r>
            <a:br>
              <a:rPr lang="de-DE" sz="2800" dirty="0">
                <a:effectLst>
                  <a:outerShdw blurRad="38100" dist="38100" dir="2700000" algn="tl">
                    <a:srgbClr val="C0C0C0"/>
                  </a:outerShdw>
                </a:effectLst>
                <a:latin typeface="Abadi Extra Light" panose="020B0204020104020204" pitchFamily="34" charset="0"/>
              </a:rPr>
            </a:br>
            <a:r>
              <a:rPr lang="de-DE" sz="2800" dirty="0">
                <a:effectLst>
                  <a:outerShdw blurRad="38100" dist="38100" dir="2700000" algn="tl">
                    <a:srgbClr val="C0C0C0"/>
                  </a:outerShdw>
                </a:effectLst>
                <a:latin typeface="Abadi Extra Light" panose="020B0204020104020204" pitchFamily="34" charset="0"/>
              </a:rPr>
              <a:t>mit dem </a:t>
            </a:r>
            <a:r>
              <a:rPr lang="de-DE" sz="2800" dirty="0">
                <a:solidFill>
                  <a:srgbClr val="FF0000"/>
                </a:solidFill>
                <a:effectLst>
                  <a:outerShdw blurRad="38100" dist="38100" dir="2700000" algn="tl">
                    <a:srgbClr val="C0C0C0"/>
                  </a:outerShdw>
                </a:effectLst>
                <a:latin typeface="Abadi Extra Light" panose="020B0204020104020204" pitchFamily="34" charset="0"/>
              </a:rPr>
              <a:t>Jahreszeugnis</a:t>
            </a:r>
          </a:p>
        </p:txBody>
      </p:sp>
      <p:graphicFrame>
        <p:nvGraphicFramePr>
          <p:cNvPr id="32802" name="Group 34"/>
          <p:cNvGraphicFramePr>
            <a:graphicFrameLocks noGrp="1"/>
          </p:cNvGraphicFramePr>
          <p:nvPr/>
        </p:nvGraphicFramePr>
        <p:xfrm>
          <a:off x="1116013" y="1989138"/>
          <a:ext cx="2655887" cy="4022725"/>
        </p:xfrm>
        <a:graphic>
          <a:graphicData uri="http://schemas.openxmlformats.org/drawingml/2006/table">
            <a:tbl>
              <a:tblPr/>
              <a:tblGrid>
                <a:gridCol w="766762">
                  <a:extLst>
                    <a:ext uri="{9D8B030D-6E8A-4147-A177-3AD203B41FA5}">
                      <a16:colId xmlns:a16="http://schemas.microsoft.com/office/drawing/2014/main" val="20000"/>
                    </a:ext>
                  </a:extLst>
                </a:gridCol>
                <a:gridCol w="519113">
                  <a:extLst>
                    <a:ext uri="{9D8B030D-6E8A-4147-A177-3AD203B41FA5}">
                      <a16:colId xmlns:a16="http://schemas.microsoft.com/office/drawing/2014/main" val="20001"/>
                    </a:ext>
                  </a:extLst>
                </a:gridCol>
                <a:gridCol w="1370012">
                  <a:extLst>
                    <a:ext uri="{9D8B030D-6E8A-4147-A177-3AD203B41FA5}">
                      <a16:colId xmlns:a16="http://schemas.microsoft.com/office/drawing/2014/main" val="20002"/>
                    </a:ext>
                  </a:extLst>
                </a:gridCol>
              </a:tblGrid>
              <a:tr h="5332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a:ln>
                          <a:noFill/>
                        </a:ln>
                        <a:solidFill>
                          <a:schemeClr val="tx1"/>
                        </a:solidFill>
                        <a:effectLst/>
                        <a:latin typeface="Arial" charset="0"/>
                      </a:endParaRPr>
                    </a:p>
                  </a:txBody>
                  <a:tcPr marT="45708" marB="45708"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10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endParaRPr lang="de-DE"/>
                    </a:p>
                  </a:txBody>
                  <a:tcPr/>
                </a:tc>
                <a:extLst>
                  <a:ext uri="{0D108BD9-81ED-4DB2-BD59-A6C34878D82A}">
                    <a16:rowId xmlns:a16="http://schemas.microsoft.com/office/drawing/2014/main" val="10000"/>
                  </a:ext>
                </a:extLst>
              </a:tr>
              <a:tr h="54118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R 9</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9</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1"/>
                  </a:ext>
                </a:extLst>
              </a:tr>
              <a:tr h="52531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R 8</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8</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2"/>
                  </a:ext>
                </a:extLst>
              </a:tr>
              <a:tr h="53325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R 7</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7</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3"/>
                  </a:ext>
                </a:extLst>
              </a:tr>
              <a:tr h="94485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6. Jahrgangsstufe</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r h="94485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5. Jahrgangsstufe</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5"/>
                  </a:ext>
                </a:extLst>
              </a:tr>
            </a:tbl>
          </a:graphicData>
        </a:graphic>
      </p:graphicFrame>
      <p:grpSp>
        <p:nvGrpSpPr>
          <p:cNvPr id="2" name="Group 31"/>
          <p:cNvGrpSpPr>
            <a:grpSpLocks/>
          </p:cNvGrpSpPr>
          <p:nvPr/>
        </p:nvGrpSpPr>
        <p:grpSpPr bwMode="auto">
          <a:xfrm>
            <a:off x="3563938" y="2781300"/>
            <a:ext cx="5348287" cy="1631950"/>
            <a:chOff x="2283" y="1964"/>
            <a:chExt cx="3369" cy="1028"/>
          </a:xfrm>
        </p:grpSpPr>
        <p:sp>
          <p:nvSpPr>
            <p:cNvPr id="30750" name="Text Box 32"/>
            <p:cNvSpPr txBox="1">
              <a:spLocks noChangeArrowheads="1"/>
            </p:cNvSpPr>
            <p:nvPr/>
          </p:nvSpPr>
          <p:spPr bwMode="auto">
            <a:xfrm>
              <a:off x="2628" y="1964"/>
              <a:ext cx="3024" cy="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2800" b="1" i="1">
                  <a:cs typeface="Arial" panose="020B0604020202020204" pitchFamily="34" charset="0"/>
                </a:rPr>
                <a:t>Aufnahme in die M 7</a:t>
              </a:r>
              <a:endParaRPr lang="de-DE" altLang="de-DE" sz="2800" b="1">
                <a:cs typeface="Courier New" panose="02070309020205020404" pitchFamily="49" charset="0"/>
              </a:endParaRPr>
            </a:p>
            <a:p>
              <a:pPr eaLnBrk="1" hangingPunct="1">
                <a:spcBef>
                  <a:spcPct val="50000"/>
                </a:spcBef>
                <a:buFont typeface="Wingdings" panose="05000000000000000000" pitchFamily="2" charset="2"/>
                <a:buChar char="Ø"/>
              </a:pPr>
              <a:r>
                <a:rPr lang="de-DE" altLang="de-DE" sz="1800" b="1">
                  <a:cs typeface="Arial" panose="020B0604020202020204" pitchFamily="34" charset="0"/>
                </a:rPr>
                <a:t> auf Antrag der Erziehungsberechtigten</a:t>
              </a:r>
            </a:p>
            <a:p>
              <a:pPr eaLnBrk="1" hangingPunct="1">
                <a:spcBef>
                  <a:spcPct val="50000"/>
                </a:spcBef>
                <a:buFont typeface="Wingdings" panose="05000000000000000000" pitchFamily="2" charset="2"/>
                <a:buChar char="Ø"/>
              </a:pPr>
              <a:r>
                <a:rPr lang="de-DE" altLang="de-DE" sz="1800" b="1">
                  <a:cs typeface="Arial" panose="020B0604020202020204" pitchFamily="34" charset="0"/>
                </a:rPr>
                <a:t> Durchschnittsnote aus D/M/E im</a:t>
              </a:r>
              <a:br>
                <a:rPr lang="de-DE" altLang="de-DE" sz="1800" b="1">
                  <a:cs typeface="Arial" panose="020B0604020202020204" pitchFamily="34" charset="0"/>
                </a:rPr>
              </a:br>
              <a:r>
                <a:rPr lang="de-DE" altLang="de-DE" sz="1800" b="1">
                  <a:cs typeface="Arial" panose="020B0604020202020204" pitchFamily="34" charset="0"/>
                </a:rPr>
                <a:t>    Jahreszeugnis </a:t>
              </a:r>
              <a:r>
                <a:rPr lang="de-DE" altLang="de-DE" sz="1800" b="1">
                  <a:solidFill>
                    <a:srgbClr val="FF0000"/>
                  </a:solidFill>
                  <a:cs typeface="Arial" panose="020B0604020202020204" pitchFamily="34" charset="0"/>
                </a:rPr>
                <a:t>2,66 oder besser</a:t>
              </a:r>
            </a:p>
          </p:txBody>
        </p:sp>
        <p:sp>
          <p:nvSpPr>
            <p:cNvPr id="30751" name="Line 33"/>
            <p:cNvSpPr>
              <a:spLocks noChangeShapeType="1"/>
            </p:cNvSpPr>
            <p:nvPr/>
          </p:nvSpPr>
          <p:spPr bwMode="auto">
            <a:xfrm flipV="1">
              <a:off x="2283" y="2131"/>
              <a:ext cx="602" cy="545"/>
            </a:xfrm>
            <a:prstGeom prst="line">
              <a:avLst/>
            </a:prstGeom>
            <a:noFill/>
            <a:ln w="76200">
              <a:solidFill>
                <a:srgbClr val="FF0000"/>
              </a:solidFill>
              <a:round/>
              <a:headEnd type="triangle" w="med" len="lg"/>
              <a:tailEnd/>
            </a:ln>
            <a:extLst>
              <a:ext uri="{909E8E84-426E-40DD-AFC4-6F175D3DCCD1}">
                <a14:hiddenFill xmlns:a14="http://schemas.microsoft.com/office/drawing/2010/main">
                  <a:noFill/>
                </a14:hiddenFill>
              </a:ext>
            </a:extLst>
          </p:spPr>
          <p:txBody>
            <a:bodyPr/>
            <a:lstStyle/>
            <a:p>
              <a:endParaRPr lang="de-DE"/>
            </a:p>
          </p:txBody>
        </p:sp>
      </p:grpSp>
      <p:pic>
        <p:nvPicPr>
          <p:cNvPr id="3" name="Grafik 2" descr="Ein Bild, das Grafiken, Design, Logo, Electric Blue (Farbe) enthält.&#10;&#10;Automatisch generierte Beschreibung">
            <a:extLst>
              <a:ext uri="{FF2B5EF4-FFF2-40B4-BE49-F238E27FC236}">
                <a16:creationId xmlns:a16="http://schemas.microsoft.com/office/drawing/2014/main" id="{D6413202-3BFC-766E-C281-F40C069D5C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3234" y="655797"/>
            <a:ext cx="1583084" cy="1478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670844" y="323851"/>
            <a:ext cx="8229600" cy="1143000"/>
          </a:xfrm>
        </p:spPr>
        <p:txBody>
          <a:bodyPr/>
          <a:lstStyle/>
          <a:p>
            <a:pPr eaLnBrk="1" hangingPunct="1">
              <a:defRPr/>
            </a:pPr>
            <a:r>
              <a:rPr lang="de-DE" sz="2800" dirty="0">
                <a:effectLst>
                  <a:outerShdw blurRad="38100" dist="38100" dir="2700000" algn="tl">
                    <a:srgbClr val="C0C0C0"/>
                  </a:outerShdw>
                </a:effectLst>
                <a:latin typeface="Abadi Extra Light" panose="020B0204020104020204" pitchFamily="34" charset="0"/>
              </a:rPr>
              <a:t>Übertritt in den M-Zug</a:t>
            </a:r>
            <a:br>
              <a:rPr lang="de-DE" sz="2800" dirty="0">
                <a:effectLst>
                  <a:outerShdw blurRad="38100" dist="38100" dir="2700000" algn="tl">
                    <a:srgbClr val="C0C0C0"/>
                  </a:outerShdw>
                </a:effectLst>
                <a:latin typeface="Abadi Extra Light" panose="020B0204020104020204" pitchFamily="34" charset="0"/>
              </a:rPr>
            </a:br>
            <a:r>
              <a:rPr lang="de-DE" sz="2800" dirty="0">
                <a:effectLst>
                  <a:outerShdw blurRad="38100" dist="38100" dir="2700000" algn="tl">
                    <a:srgbClr val="C0C0C0"/>
                  </a:outerShdw>
                </a:effectLst>
                <a:latin typeface="Abadi Extra Light" panose="020B0204020104020204" pitchFamily="34" charset="0"/>
              </a:rPr>
              <a:t>mit </a:t>
            </a:r>
            <a:r>
              <a:rPr lang="de-DE" sz="2800" dirty="0">
                <a:solidFill>
                  <a:srgbClr val="FF0000"/>
                </a:solidFill>
                <a:effectLst>
                  <a:outerShdw blurRad="38100" dist="38100" dir="2700000" algn="tl">
                    <a:srgbClr val="C0C0C0"/>
                  </a:outerShdw>
                </a:effectLst>
                <a:latin typeface="Abadi Extra Light" panose="020B0204020104020204" pitchFamily="34" charset="0"/>
              </a:rPr>
              <a:t>Aufnahmeprüfung</a:t>
            </a:r>
          </a:p>
        </p:txBody>
      </p:sp>
      <p:graphicFrame>
        <p:nvGraphicFramePr>
          <p:cNvPr id="32802" name="Group 34"/>
          <p:cNvGraphicFramePr>
            <a:graphicFrameLocks noGrp="1"/>
          </p:cNvGraphicFramePr>
          <p:nvPr/>
        </p:nvGraphicFramePr>
        <p:xfrm>
          <a:off x="1116013" y="1989138"/>
          <a:ext cx="2655887" cy="4022725"/>
        </p:xfrm>
        <a:graphic>
          <a:graphicData uri="http://schemas.openxmlformats.org/drawingml/2006/table">
            <a:tbl>
              <a:tblPr/>
              <a:tblGrid>
                <a:gridCol w="766762">
                  <a:extLst>
                    <a:ext uri="{9D8B030D-6E8A-4147-A177-3AD203B41FA5}">
                      <a16:colId xmlns:a16="http://schemas.microsoft.com/office/drawing/2014/main" val="20000"/>
                    </a:ext>
                  </a:extLst>
                </a:gridCol>
                <a:gridCol w="519113">
                  <a:extLst>
                    <a:ext uri="{9D8B030D-6E8A-4147-A177-3AD203B41FA5}">
                      <a16:colId xmlns:a16="http://schemas.microsoft.com/office/drawing/2014/main" val="20001"/>
                    </a:ext>
                  </a:extLst>
                </a:gridCol>
                <a:gridCol w="1370012">
                  <a:extLst>
                    <a:ext uri="{9D8B030D-6E8A-4147-A177-3AD203B41FA5}">
                      <a16:colId xmlns:a16="http://schemas.microsoft.com/office/drawing/2014/main" val="20002"/>
                    </a:ext>
                  </a:extLst>
                </a:gridCol>
              </a:tblGrid>
              <a:tr h="5332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a:ln>
                          <a:noFill/>
                        </a:ln>
                        <a:solidFill>
                          <a:schemeClr val="tx1"/>
                        </a:solidFill>
                        <a:effectLst/>
                        <a:latin typeface="Arial" charset="0"/>
                      </a:endParaRPr>
                    </a:p>
                  </a:txBody>
                  <a:tcPr marT="45708" marB="45708"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10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endParaRPr lang="de-DE"/>
                    </a:p>
                  </a:txBody>
                  <a:tcPr/>
                </a:tc>
                <a:extLst>
                  <a:ext uri="{0D108BD9-81ED-4DB2-BD59-A6C34878D82A}">
                    <a16:rowId xmlns:a16="http://schemas.microsoft.com/office/drawing/2014/main" val="10000"/>
                  </a:ext>
                </a:extLst>
              </a:tr>
              <a:tr h="54118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R 9</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9</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1"/>
                  </a:ext>
                </a:extLst>
              </a:tr>
              <a:tr h="52531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R 8</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8</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2"/>
                  </a:ext>
                </a:extLst>
              </a:tr>
              <a:tr h="53325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R 7</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7</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3"/>
                  </a:ext>
                </a:extLst>
              </a:tr>
              <a:tr h="94485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6. Jahrgangsstufe</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r h="94485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5. Jahrgangsstufe</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5"/>
                  </a:ext>
                </a:extLst>
              </a:tr>
            </a:tbl>
          </a:graphicData>
        </a:graphic>
      </p:graphicFrame>
      <p:grpSp>
        <p:nvGrpSpPr>
          <p:cNvPr id="2" name="Group 31"/>
          <p:cNvGrpSpPr>
            <a:grpSpLocks/>
          </p:cNvGrpSpPr>
          <p:nvPr/>
        </p:nvGrpSpPr>
        <p:grpSpPr bwMode="auto">
          <a:xfrm>
            <a:off x="3563938" y="2781300"/>
            <a:ext cx="5348287" cy="3016250"/>
            <a:chOff x="2283" y="1964"/>
            <a:chExt cx="3369" cy="1900"/>
          </a:xfrm>
        </p:grpSpPr>
        <p:sp>
          <p:nvSpPr>
            <p:cNvPr id="31774" name="Text Box 32"/>
            <p:cNvSpPr txBox="1">
              <a:spLocks noChangeArrowheads="1"/>
            </p:cNvSpPr>
            <p:nvPr/>
          </p:nvSpPr>
          <p:spPr bwMode="auto">
            <a:xfrm>
              <a:off x="2628" y="1964"/>
              <a:ext cx="3024" cy="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2800" b="1" i="1">
                  <a:cs typeface="Arial" panose="020B0604020202020204" pitchFamily="34" charset="0"/>
                </a:rPr>
                <a:t>Aufnahme in die M 7</a:t>
              </a:r>
              <a:endParaRPr lang="de-DE" altLang="de-DE" sz="2800" b="1">
                <a:cs typeface="Courier New" panose="02070309020205020404" pitchFamily="49" charset="0"/>
              </a:endParaRPr>
            </a:p>
            <a:p>
              <a:pPr eaLnBrk="1" hangingPunct="1">
                <a:spcBef>
                  <a:spcPct val="50000"/>
                </a:spcBef>
                <a:buFont typeface="Wingdings" panose="05000000000000000000" pitchFamily="2" charset="2"/>
                <a:buChar char="Ø"/>
              </a:pPr>
              <a:r>
                <a:rPr lang="de-DE" altLang="de-DE" sz="1800" b="1">
                  <a:cs typeface="Arial" panose="020B0604020202020204" pitchFamily="34" charset="0"/>
                </a:rPr>
                <a:t> auf Antrag der Erziehungsberechtigten</a:t>
              </a:r>
            </a:p>
            <a:p>
              <a:pPr eaLnBrk="1" hangingPunct="1">
                <a:spcBef>
                  <a:spcPct val="50000"/>
                </a:spcBef>
                <a:buFont typeface="Wingdings" panose="05000000000000000000" pitchFamily="2" charset="2"/>
                <a:buChar char="Ø"/>
              </a:pPr>
              <a:r>
                <a:rPr lang="de-DE" altLang="de-DE" sz="1800" b="1">
                  <a:cs typeface="Arial" panose="020B0604020202020204" pitchFamily="34" charset="0"/>
                </a:rPr>
                <a:t>Durchschnittsnote aus D/M/E  im  </a:t>
              </a:r>
            </a:p>
            <a:p>
              <a:pPr eaLnBrk="1" hangingPunct="1">
                <a:spcBef>
                  <a:spcPct val="50000"/>
                </a:spcBef>
                <a:buFontTx/>
                <a:buNone/>
              </a:pPr>
              <a:r>
                <a:rPr lang="de-DE" altLang="de-DE" sz="1800" b="1">
                  <a:cs typeface="Arial" panose="020B0604020202020204" pitchFamily="34" charset="0"/>
                </a:rPr>
                <a:t>   Zwischenzeugnis </a:t>
              </a:r>
              <a:r>
                <a:rPr lang="de-DE" altLang="de-DE" sz="1800" b="1">
                  <a:solidFill>
                    <a:srgbClr val="FF0000"/>
                  </a:solidFill>
                  <a:cs typeface="Arial" panose="020B0604020202020204" pitchFamily="34" charset="0"/>
                </a:rPr>
                <a:t>und</a:t>
              </a:r>
              <a:r>
                <a:rPr lang="de-DE" altLang="de-DE" sz="1800" b="1">
                  <a:cs typeface="Arial" panose="020B0604020202020204" pitchFamily="34" charset="0"/>
                </a:rPr>
                <a:t> Jahreszeugnis  </a:t>
              </a:r>
            </a:p>
            <a:p>
              <a:pPr eaLnBrk="1" hangingPunct="1">
                <a:spcBef>
                  <a:spcPct val="50000"/>
                </a:spcBef>
                <a:buFontTx/>
                <a:buNone/>
              </a:pPr>
              <a:r>
                <a:rPr lang="de-DE" altLang="de-DE" sz="1800" b="1">
                  <a:cs typeface="Arial" panose="020B0604020202020204" pitchFamily="34" charset="0"/>
                </a:rPr>
                <a:t>   </a:t>
              </a:r>
              <a:r>
                <a:rPr lang="de-DE" altLang="de-DE" sz="1800" b="1">
                  <a:solidFill>
                    <a:srgbClr val="FF0000"/>
                  </a:solidFill>
                  <a:cs typeface="Arial" panose="020B0604020202020204" pitchFamily="34" charset="0"/>
                </a:rPr>
                <a:t>3,00 oder schlechter</a:t>
              </a:r>
            </a:p>
            <a:p>
              <a:pPr lvl="1" eaLnBrk="1" hangingPunct="1">
                <a:spcBef>
                  <a:spcPct val="50000"/>
                </a:spcBef>
                <a:buFont typeface="Symbol" panose="05050102010706020507" pitchFamily="18" charset="2"/>
                <a:buChar char="®"/>
              </a:pPr>
              <a:r>
                <a:rPr lang="de-DE" altLang="de-DE" sz="1800" b="1">
                  <a:cs typeface="Arial" panose="020B0604020202020204" pitchFamily="34" charset="0"/>
                  <a:sym typeface="Symbol" panose="05050102010706020507" pitchFamily="18" charset="2"/>
                </a:rPr>
                <a:t> auf Antrag der Eltern</a:t>
              </a:r>
            </a:p>
            <a:p>
              <a:pPr lvl="1" eaLnBrk="1" hangingPunct="1">
                <a:spcBef>
                  <a:spcPct val="50000"/>
                </a:spcBef>
                <a:buFont typeface="Symbol" panose="05050102010706020507" pitchFamily="18" charset="2"/>
                <a:buChar char="®"/>
              </a:pPr>
              <a:r>
                <a:rPr lang="de-DE" altLang="de-DE" sz="1800" b="1">
                  <a:cs typeface="Arial" panose="020B0604020202020204" pitchFamily="34" charset="0"/>
                  <a:sym typeface="Symbol" panose="05050102010706020507" pitchFamily="18" charset="2"/>
                </a:rPr>
                <a:t> </a:t>
              </a:r>
              <a:r>
                <a:rPr lang="de-DE" altLang="de-DE" sz="1800" b="1">
                  <a:cs typeface="Arial" panose="020B0604020202020204" pitchFamily="34" charset="0"/>
                </a:rPr>
                <a:t>Aufnahmeprüfung</a:t>
              </a:r>
              <a:endParaRPr lang="de-DE" altLang="de-DE" sz="1800" b="1">
                <a:cs typeface="Times New Roman" panose="02020603050405020304" pitchFamily="18" charset="0"/>
              </a:endParaRPr>
            </a:p>
          </p:txBody>
        </p:sp>
        <p:sp>
          <p:nvSpPr>
            <p:cNvPr id="31775" name="Line 33"/>
            <p:cNvSpPr>
              <a:spLocks noChangeShapeType="1"/>
            </p:cNvSpPr>
            <p:nvPr/>
          </p:nvSpPr>
          <p:spPr bwMode="auto">
            <a:xfrm flipV="1">
              <a:off x="2283" y="2131"/>
              <a:ext cx="602" cy="545"/>
            </a:xfrm>
            <a:prstGeom prst="line">
              <a:avLst/>
            </a:prstGeom>
            <a:noFill/>
            <a:ln w="76200">
              <a:solidFill>
                <a:srgbClr val="FF0000"/>
              </a:solidFill>
              <a:round/>
              <a:headEnd type="triangle" w="med" len="lg"/>
              <a:tailEnd/>
            </a:ln>
            <a:extLst>
              <a:ext uri="{909E8E84-426E-40DD-AFC4-6F175D3DCCD1}">
                <a14:hiddenFill xmlns:a14="http://schemas.microsoft.com/office/drawing/2010/main">
                  <a:noFill/>
                </a14:hiddenFill>
              </a:ext>
            </a:extLst>
          </p:spPr>
          <p:txBody>
            <a:bodyPr/>
            <a:lstStyle/>
            <a:p>
              <a:endParaRPr lang="de-DE"/>
            </a:p>
          </p:txBody>
        </p:sp>
      </p:grpSp>
      <p:pic>
        <p:nvPicPr>
          <p:cNvPr id="3" name="Grafik 2" descr="Ein Bild, das Grafiken, Design, Logo, Electric Blue (Farbe) enthält.&#10;&#10;Automatisch generierte Beschreibung">
            <a:extLst>
              <a:ext uri="{FF2B5EF4-FFF2-40B4-BE49-F238E27FC236}">
                <a16:creationId xmlns:a16="http://schemas.microsoft.com/office/drawing/2014/main" id="{5C8174D8-FE75-0A6D-9CC7-9C73B07344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510541"/>
            <a:ext cx="1583084" cy="1478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39552" y="836712"/>
            <a:ext cx="8424863" cy="4897437"/>
          </a:xfrm>
        </p:spPr>
        <p:txBody>
          <a:bodyPr/>
          <a:lstStyle/>
          <a:p>
            <a:pPr eaLnBrk="1" hangingPunct="1">
              <a:lnSpc>
                <a:spcPct val="90000"/>
              </a:lnSpc>
              <a:buFontTx/>
              <a:buNone/>
            </a:pPr>
            <a:r>
              <a:rPr lang="de-DE" altLang="de-DE" sz="2400" dirty="0">
                <a:solidFill>
                  <a:srgbClr val="002060"/>
                </a:solidFill>
                <a:latin typeface="Abadi Extra Light" panose="020B0204020104020204" pitchFamily="34" charset="0"/>
              </a:rPr>
              <a:t>Der heutige Abend soll Ihnen Antworten </a:t>
            </a:r>
          </a:p>
          <a:p>
            <a:pPr eaLnBrk="1" hangingPunct="1">
              <a:lnSpc>
                <a:spcPct val="90000"/>
              </a:lnSpc>
              <a:buFontTx/>
              <a:buNone/>
            </a:pPr>
            <a:r>
              <a:rPr lang="de-DE" altLang="de-DE" sz="2400" dirty="0">
                <a:solidFill>
                  <a:srgbClr val="002060"/>
                </a:solidFill>
                <a:latin typeface="Abadi Extra Light" panose="020B0204020104020204" pitchFamily="34" charset="0"/>
              </a:rPr>
              <a:t>auf folgende Fragen geben:</a:t>
            </a:r>
          </a:p>
          <a:p>
            <a:pPr eaLnBrk="1" hangingPunct="1">
              <a:lnSpc>
                <a:spcPct val="90000"/>
              </a:lnSpc>
              <a:buFontTx/>
              <a:buNone/>
            </a:pPr>
            <a:endParaRPr lang="de-DE" altLang="de-DE" sz="2400" dirty="0">
              <a:solidFill>
                <a:srgbClr val="002060"/>
              </a:solidFill>
              <a:latin typeface="Abadi Extra Light" panose="020B0204020104020204" pitchFamily="34" charset="0"/>
            </a:endParaRPr>
          </a:p>
          <a:p>
            <a:pPr eaLnBrk="1" hangingPunct="1">
              <a:lnSpc>
                <a:spcPct val="90000"/>
              </a:lnSpc>
            </a:pPr>
            <a:r>
              <a:rPr lang="de-DE" altLang="de-DE" sz="2400" dirty="0">
                <a:solidFill>
                  <a:srgbClr val="002060"/>
                </a:solidFill>
                <a:latin typeface="Abadi Extra Light" panose="020B0204020104020204" pitchFamily="34" charset="0"/>
              </a:rPr>
              <a:t>Was ist der M-Zug eigentlich ?</a:t>
            </a:r>
          </a:p>
          <a:p>
            <a:pPr eaLnBrk="1" hangingPunct="1">
              <a:lnSpc>
                <a:spcPct val="90000"/>
              </a:lnSpc>
            </a:pPr>
            <a:endParaRPr lang="de-DE" altLang="de-DE" sz="2400" dirty="0">
              <a:solidFill>
                <a:srgbClr val="002060"/>
              </a:solidFill>
              <a:latin typeface="Abadi Extra Light" panose="020B0204020104020204" pitchFamily="34" charset="0"/>
            </a:endParaRPr>
          </a:p>
          <a:p>
            <a:pPr eaLnBrk="1" hangingPunct="1">
              <a:lnSpc>
                <a:spcPct val="90000"/>
              </a:lnSpc>
            </a:pPr>
            <a:r>
              <a:rPr lang="de-DE" altLang="de-DE" sz="2400" dirty="0">
                <a:solidFill>
                  <a:srgbClr val="002060"/>
                </a:solidFill>
                <a:latin typeface="Abadi Extra Light" panose="020B0204020104020204" pitchFamily="34" charset="0"/>
              </a:rPr>
              <a:t>Welche Vorteile bietet er ?</a:t>
            </a:r>
          </a:p>
          <a:p>
            <a:pPr eaLnBrk="1" hangingPunct="1">
              <a:lnSpc>
                <a:spcPct val="90000"/>
              </a:lnSpc>
            </a:pPr>
            <a:endParaRPr lang="de-DE" altLang="de-DE" sz="2400" dirty="0">
              <a:solidFill>
                <a:srgbClr val="002060"/>
              </a:solidFill>
              <a:latin typeface="Abadi Extra Light" panose="020B0204020104020204" pitchFamily="34" charset="0"/>
            </a:endParaRPr>
          </a:p>
          <a:p>
            <a:pPr eaLnBrk="1" hangingPunct="1">
              <a:lnSpc>
                <a:spcPct val="90000"/>
              </a:lnSpc>
            </a:pPr>
            <a:r>
              <a:rPr lang="de-DE" altLang="de-DE" sz="2400" dirty="0">
                <a:solidFill>
                  <a:srgbClr val="002060"/>
                </a:solidFill>
                <a:latin typeface="Abadi Extra Light" panose="020B0204020104020204" pitchFamily="34" charset="0"/>
              </a:rPr>
              <a:t>Was kann man mit dem M-Klassen-Abschluss anfangen ?</a:t>
            </a:r>
          </a:p>
          <a:p>
            <a:pPr eaLnBrk="1" hangingPunct="1">
              <a:lnSpc>
                <a:spcPct val="90000"/>
              </a:lnSpc>
            </a:pPr>
            <a:endParaRPr lang="de-DE" altLang="de-DE" sz="2400" dirty="0">
              <a:solidFill>
                <a:srgbClr val="002060"/>
              </a:solidFill>
              <a:latin typeface="Abadi Extra Light" panose="020B0204020104020204" pitchFamily="34" charset="0"/>
            </a:endParaRPr>
          </a:p>
          <a:p>
            <a:pPr eaLnBrk="1" hangingPunct="1">
              <a:lnSpc>
                <a:spcPct val="90000"/>
              </a:lnSpc>
            </a:pPr>
            <a:r>
              <a:rPr lang="de-DE" altLang="de-DE" sz="2400" dirty="0">
                <a:solidFill>
                  <a:srgbClr val="002060"/>
                </a:solidFill>
                <a:latin typeface="Abadi Extra Light" panose="020B0204020104020204" pitchFamily="34" charset="0"/>
              </a:rPr>
              <a:t>Welche Anforderungen sollte man im M-Zug erfüllen ?</a:t>
            </a:r>
          </a:p>
          <a:p>
            <a:pPr eaLnBrk="1" hangingPunct="1">
              <a:lnSpc>
                <a:spcPct val="90000"/>
              </a:lnSpc>
              <a:buFontTx/>
              <a:buNone/>
            </a:pPr>
            <a:endParaRPr lang="de-DE" altLang="de-DE" sz="2400" dirty="0">
              <a:solidFill>
                <a:srgbClr val="002060"/>
              </a:solidFill>
              <a:latin typeface="Abadi Extra Light" panose="020B0204020104020204" pitchFamily="34" charset="0"/>
            </a:endParaRPr>
          </a:p>
          <a:p>
            <a:pPr eaLnBrk="1" hangingPunct="1">
              <a:lnSpc>
                <a:spcPct val="90000"/>
              </a:lnSpc>
            </a:pPr>
            <a:r>
              <a:rPr lang="de-DE" altLang="de-DE" sz="2400" dirty="0">
                <a:solidFill>
                  <a:srgbClr val="002060"/>
                </a:solidFill>
                <a:latin typeface="Abadi Extra Light" panose="020B0204020104020204" pitchFamily="34" charset="0"/>
              </a:rPr>
              <a:t>Wie kommt mein Kind in den M-Zug ?</a:t>
            </a:r>
          </a:p>
        </p:txBody>
      </p:sp>
      <p:pic>
        <p:nvPicPr>
          <p:cNvPr id="3" name="Grafik 2" descr="Ein Bild, das Grafiken, Design, Logo, Electric Blue (Farbe) enthält.&#10;&#10;Automatisch generierte Beschreibung">
            <a:extLst>
              <a:ext uri="{FF2B5EF4-FFF2-40B4-BE49-F238E27FC236}">
                <a16:creationId xmlns:a16="http://schemas.microsoft.com/office/drawing/2014/main" id="{293063FB-3890-22EC-0EC4-A29BA84A04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7" y="548679"/>
            <a:ext cx="2808312" cy="2622957"/>
          </a:xfrm>
          <a:prstGeom prst="rect">
            <a:avLst/>
          </a:prstGeom>
        </p:spPr>
      </p:pic>
    </p:spTree>
  </p:cSld>
  <p:clrMapOvr>
    <a:masterClrMapping/>
  </p:clrMapOvr>
  <p:transition>
    <p:split orient="vert" dir="in"/>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xfrm>
            <a:off x="-1786772" y="290523"/>
            <a:ext cx="8229600" cy="1143000"/>
          </a:xfrm>
        </p:spPr>
        <p:txBody>
          <a:bodyPr/>
          <a:lstStyle/>
          <a:p>
            <a:pPr eaLnBrk="1" hangingPunct="1">
              <a:defRPr/>
            </a:pPr>
            <a:r>
              <a:rPr lang="de-DE" sz="2800" dirty="0">
                <a:effectLst>
                  <a:outerShdw blurRad="38100" dist="38100" dir="2700000" algn="tl">
                    <a:srgbClr val="C0C0C0"/>
                  </a:outerShdw>
                </a:effectLst>
                <a:latin typeface="Abadi Extra Light" panose="020B0204020104020204" pitchFamily="34" charset="0"/>
              </a:rPr>
              <a:t>Übertritt in den M-Zug</a:t>
            </a:r>
            <a:br>
              <a:rPr lang="de-DE" sz="2800" dirty="0">
                <a:effectLst>
                  <a:outerShdw blurRad="38100" dist="38100" dir="2700000" algn="tl">
                    <a:srgbClr val="C0C0C0"/>
                  </a:outerShdw>
                </a:effectLst>
                <a:latin typeface="Abadi Extra Light" panose="020B0204020104020204" pitchFamily="34" charset="0"/>
              </a:rPr>
            </a:br>
            <a:r>
              <a:rPr lang="de-DE" sz="2800" dirty="0">
                <a:effectLst>
                  <a:outerShdw blurRad="38100" dist="38100" dir="2700000" algn="tl">
                    <a:srgbClr val="C0C0C0"/>
                  </a:outerShdw>
                </a:effectLst>
                <a:latin typeface="Abadi Extra Light" panose="020B0204020104020204" pitchFamily="34" charset="0"/>
              </a:rPr>
              <a:t>mit dem </a:t>
            </a:r>
            <a:r>
              <a:rPr lang="de-DE" sz="2800" dirty="0">
                <a:solidFill>
                  <a:srgbClr val="FF0000"/>
                </a:solidFill>
                <a:effectLst>
                  <a:outerShdw blurRad="38100" dist="38100" dir="2700000" algn="tl">
                    <a:srgbClr val="C0C0C0"/>
                  </a:outerShdw>
                </a:effectLst>
                <a:latin typeface="Abadi Extra Light" panose="020B0204020104020204" pitchFamily="34" charset="0"/>
              </a:rPr>
              <a:t>Zwischenzeugnis</a:t>
            </a:r>
          </a:p>
        </p:txBody>
      </p:sp>
      <p:graphicFrame>
        <p:nvGraphicFramePr>
          <p:cNvPr id="31784" name="Group 40"/>
          <p:cNvGraphicFramePr>
            <a:graphicFrameLocks noGrp="1"/>
          </p:cNvGraphicFramePr>
          <p:nvPr/>
        </p:nvGraphicFramePr>
        <p:xfrm>
          <a:off x="838200" y="2133600"/>
          <a:ext cx="2368550" cy="3779838"/>
        </p:xfrm>
        <a:graphic>
          <a:graphicData uri="http://schemas.openxmlformats.org/drawingml/2006/table">
            <a:tbl>
              <a:tblPr/>
              <a:tblGrid>
                <a:gridCol w="233363">
                  <a:extLst>
                    <a:ext uri="{9D8B030D-6E8A-4147-A177-3AD203B41FA5}">
                      <a16:colId xmlns:a16="http://schemas.microsoft.com/office/drawing/2014/main" val="20000"/>
                    </a:ext>
                  </a:extLst>
                </a:gridCol>
                <a:gridCol w="585787">
                  <a:extLst>
                    <a:ext uri="{9D8B030D-6E8A-4147-A177-3AD203B41FA5}">
                      <a16:colId xmlns:a16="http://schemas.microsoft.com/office/drawing/2014/main" val="20001"/>
                    </a:ext>
                  </a:extLst>
                </a:gridCol>
                <a:gridCol w="1549400">
                  <a:extLst>
                    <a:ext uri="{9D8B030D-6E8A-4147-A177-3AD203B41FA5}">
                      <a16:colId xmlns:a16="http://schemas.microsoft.com/office/drawing/2014/main" val="20002"/>
                    </a:ext>
                  </a:extLst>
                </a:gridCol>
              </a:tblGrid>
              <a:tr h="53344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a:ln>
                          <a:noFill/>
                        </a:ln>
                        <a:solidFill>
                          <a:schemeClr val="tx1"/>
                        </a:solidFill>
                        <a:effectLst/>
                        <a:latin typeface="Arial" charset="0"/>
                      </a:endParaRPr>
                    </a:p>
                  </a:txBody>
                  <a:tcPr marT="45724" marB="45724"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10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endParaRPr lang="de-DE"/>
                    </a:p>
                  </a:txBody>
                  <a:tcPr/>
                </a:tc>
                <a:extLst>
                  <a:ext uri="{0D108BD9-81ED-4DB2-BD59-A6C34878D82A}">
                    <a16:rowId xmlns:a16="http://schemas.microsoft.com/office/drawing/2014/main" val="10000"/>
                  </a:ext>
                </a:extLst>
              </a:tr>
              <a:tr h="54138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R 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9</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1"/>
                  </a:ext>
                </a:extLst>
              </a:tr>
              <a:tr h="525507">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R 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2"/>
                  </a:ext>
                </a:extLst>
              </a:tr>
              <a:tr h="53344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R 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7</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3"/>
                  </a:ext>
                </a:extLst>
              </a:tr>
              <a:tr h="823029">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Arial" charset="0"/>
                        </a:rPr>
                        <a:t>6. Jahrgangsstufe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r h="823029">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Arial" charset="0"/>
                        </a:rPr>
                        <a:t>5. Jahrgangsstufe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5"/>
                  </a:ext>
                </a:extLst>
              </a:tr>
            </a:tbl>
          </a:graphicData>
        </a:graphic>
      </p:graphicFrame>
      <p:grpSp>
        <p:nvGrpSpPr>
          <p:cNvPr id="2" name="Group 31"/>
          <p:cNvGrpSpPr>
            <a:grpSpLocks/>
          </p:cNvGrpSpPr>
          <p:nvPr/>
        </p:nvGrpSpPr>
        <p:grpSpPr bwMode="auto">
          <a:xfrm>
            <a:off x="3200400" y="2514600"/>
            <a:ext cx="5692775" cy="1770063"/>
            <a:chOff x="2217" y="1834"/>
            <a:chExt cx="3457" cy="1115"/>
          </a:xfrm>
        </p:grpSpPr>
        <p:sp>
          <p:nvSpPr>
            <p:cNvPr id="32798" name="Text Box 32"/>
            <p:cNvSpPr txBox="1">
              <a:spLocks noChangeArrowheads="1"/>
            </p:cNvSpPr>
            <p:nvPr/>
          </p:nvSpPr>
          <p:spPr bwMode="auto">
            <a:xfrm>
              <a:off x="2698" y="1834"/>
              <a:ext cx="2976" cy="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2800" b="1" i="1">
                  <a:cs typeface="Arial" panose="020B0604020202020204" pitchFamily="34" charset="0"/>
                </a:rPr>
                <a:t>Aufnahme in die M 8 / M  9</a:t>
              </a:r>
              <a:endParaRPr lang="de-DE" altLang="de-DE" sz="2800" b="1">
                <a:cs typeface="Courier New" panose="02070309020205020404" pitchFamily="49" charset="0"/>
              </a:endParaRPr>
            </a:p>
            <a:p>
              <a:pPr eaLnBrk="1" hangingPunct="1">
                <a:spcBef>
                  <a:spcPct val="50000"/>
                </a:spcBef>
                <a:buFont typeface="Wingdings" panose="05000000000000000000" pitchFamily="2" charset="2"/>
                <a:buChar char="Ø"/>
              </a:pPr>
              <a:r>
                <a:rPr lang="de-DE" altLang="de-DE" sz="1800" b="1">
                  <a:cs typeface="Arial" panose="020B0604020202020204" pitchFamily="34" charset="0"/>
                </a:rPr>
                <a:t> auf Antrag der Erziehungsberechtigten</a:t>
              </a:r>
            </a:p>
            <a:p>
              <a:pPr eaLnBrk="1" hangingPunct="1">
                <a:spcBef>
                  <a:spcPct val="50000"/>
                </a:spcBef>
                <a:buFont typeface="Wingdings" panose="05000000000000000000" pitchFamily="2" charset="2"/>
                <a:buChar char="Ø"/>
              </a:pPr>
              <a:r>
                <a:rPr lang="de-DE" altLang="de-DE" sz="1800" b="1">
                  <a:cs typeface="Arial" panose="020B0604020202020204" pitchFamily="34" charset="0"/>
                </a:rPr>
                <a:t> Durchschnittsnote aus D/M/E  </a:t>
              </a:r>
              <a:r>
                <a:rPr lang="de-DE" altLang="de-DE" sz="1800" b="1">
                  <a:solidFill>
                    <a:srgbClr val="FF0000"/>
                  </a:solidFill>
                  <a:cs typeface="Arial" panose="020B0604020202020204" pitchFamily="34" charset="0"/>
                </a:rPr>
                <a:t>2,33</a:t>
              </a:r>
              <a:r>
                <a:rPr lang="de-DE" altLang="de-DE" sz="1800" b="1">
                  <a:cs typeface="Arial" panose="020B0604020202020204" pitchFamily="34" charset="0"/>
                </a:rPr>
                <a:t> </a:t>
              </a:r>
            </a:p>
            <a:p>
              <a:pPr eaLnBrk="1" hangingPunct="1">
                <a:spcBef>
                  <a:spcPct val="50000"/>
                </a:spcBef>
                <a:buFontTx/>
                <a:buNone/>
              </a:pPr>
              <a:r>
                <a:rPr lang="de-DE" altLang="de-DE" sz="1800" b="1">
                  <a:cs typeface="Arial" panose="020B0604020202020204" pitchFamily="34" charset="0"/>
                </a:rPr>
                <a:t>    im Zwischenzeugnis oder besser</a:t>
              </a:r>
            </a:p>
          </p:txBody>
        </p:sp>
        <p:grpSp>
          <p:nvGrpSpPr>
            <p:cNvPr id="32799" name="Group 33"/>
            <p:cNvGrpSpPr>
              <a:grpSpLocks/>
            </p:cNvGrpSpPr>
            <p:nvPr/>
          </p:nvGrpSpPr>
          <p:grpSpPr bwMode="auto">
            <a:xfrm>
              <a:off x="2217" y="1978"/>
              <a:ext cx="512" cy="463"/>
              <a:chOff x="1824" y="1824"/>
              <a:chExt cx="720" cy="480"/>
            </a:xfrm>
          </p:grpSpPr>
          <p:sp>
            <p:nvSpPr>
              <p:cNvPr id="32800" name="Line 34"/>
              <p:cNvSpPr>
                <a:spLocks noChangeShapeType="1"/>
              </p:cNvSpPr>
              <p:nvPr/>
            </p:nvSpPr>
            <p:spPr bwMode="auto">
              <a:xfrm flipV="1">
                <a:off x="1872" y="1824"/>
                <a:ext cx="672" cy="480"/>
              </a:xfrm>
              <a:prstGeom prst="line">
                <a:avLst/>
              </a:prstGeom>
              <a:noFill/>
              <a:ln w="76200">
                <a:solidFill>
                  <a:srgbClr val="FF0000"/>
                </a:solidFill>
                <a:round/>
                <a:headEnd type="triangle" w="med" len="lg"/>
                <a:tailEnd/>
              </a:ln>
              <a:extLst>
                <a:ext uri="{909E8E84-426E-40DD-AFC4-6F175D3DCCD1}">
                  <a14:hiddenFill xmlns:a14="http://schemas.microsoft.com/office/drawing/2010/main">
                    <a:noFill/>
                  </a14:hiddenFill>
                </a:ext>
              </a:extLst>
            </p:spPr>
            <p:txBody>
              <a:bodyPr/>
              <a:lstStyle/>
              <a:p>
                <a:endParaRPr lang="de-DE"/>
              </a:p>
            </p:txBody>
          </p:sp>
          <p:sp>
            <p:nvSpPr>
              <p:cNvPr id="32801" name="Line 35"/>
              <p:cNvSpPr>
                <a:spLocks noChangeShapeType="1"/>
              </p:cNvSpPr>
              <p:nvPr/>
            </p:nvSpPr>
            <p:spPr bwMode="auto">
              <a:xfrm flipV="1">
                <a:off x="1824" y="1824"/>
                <a:ext cx="720" cy="96"/>
              </a:xfrm>
              <a:prstGeom prst="line">
                <a:avLst/>
              </a:prstGeom>
              <a:noFill/>
              <a:ln w="76200">
                <a:solidFill>
                  <a:srgbClr val="FF0000"/>
                </a:solidFill>
                <a:round/>
                <a:headEnd type="triangle" w="med" len="lg"/>
                <a:tailEnd/>
              </a:ln>
              <a:extLst>
                <a:ext uri="{909E8E84-426E-40DD-AFC4-6F175D3DCCD1}">
                  <a14:hiddenFill xmlns:a14="http://schemas.microsoft.com/office/drawing/2010/main">
                    <a:noFill/>
                  </a14:hiddenFill>
                </a:ext>
              </a:extLst>
            </p:spPr>
            <p:txBody>
              <a:bodyPr/>
              <a:lstStyle/>
              <a:p>
                <a:endParaRPr lang="de-DE"/>
              </a:p>
            </p:txBody>
          </p:sp>
        </p:grpSp>
      </p:grpSp>
      <p:pic>
        <p:nvPicPr>
          <p:cNvPr id="3" name="Grafik 2" descr="Ein Bild, das Grafiken, Design, Logo, Electric Blue (Farbe) enthält.&#10;&#10;Automatisch generierte Beschreibung">
            <a:extLst>
              <a:ext uri="{FF2B5EF4-FFF2-40B4-BE49-F238E27FC236}">
                <a16:creationId xmlns:a16="http://schemas.microsoft.com/office/drawing/2014/main" id="{05F26EDD-241F-5E5E-3035-C53E8A25AC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324309"/>
            <a:ext cx="1583084" cy="1478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xfrm>
            <a:off x="-1804348" y="373062"/>
            <a:ext cx="8229600" cy="1143000"/>
          </a:xfrm>
        </p:spPr>
        <p:txBody>
          <a:bodyPr/>
          <a:lstStyle/>
          <a:p>
            <a:pPr eaLnBrk="1" hangingPunct="1">
              <a:defRPr/>
            </a:pPr>
            <a:r>
              <a:rPr lang="de-DE" sz="2800" dirty="0">
                <a:effectLst>
                  <a:outerShdw blurRad="38100" dist="38100" dir="2700000" algn="tl">
                    <a:srgbClr val="C0C0C0"/>
                  </a:outerShdw>
                </a:effectLst>
                <a:latin typeface="Abadi Extra Light" panose="020B0204020104020204" pitchFamily="34" charset="0"/>
              </a:rPr>
              <a:t>Übertritt in den M-Zug</a:t>
            </a:r>
            <a:br>
              <a:rPr lang="de-DE" sz="2800" dirty="0">
                <a:effectLst>
                  <a:outerShdw blurRad="38100" dist="38100" dir="2700000" algn="tl">
                    <a:srgbClr val="C0C0C0"/>
                  </a:outerShdw>
                </a:effectLst>
                <a:latin typeface="Abadi Extra Light" panose="020B0204020104020204" pitchFamily="34" charset="0"/>
              </a:rPr>
            </a:br>
            <a:r>
              <a:rPr lang="de-DE" sz="2800" dirty="0">
                <a:effectLst>
                  <a:outerShdw blurRad="38100" dist="38100" dir="2700000" algn="tl">
                    <a:srgbClr val="C0C0C0"/>
                  </a:outerShdw>
                </a:effectLst>
                <a:latin typeface="Abadi Extra Light" panose="020B0204020104020204" pitchFamily="34" charset="0"/>
              </a:rPr>
              <a:t>mit dem </a:t>
            </a:r>
            <a:r>
              <a:rPr lang="de-DE" sz="2800" dirty="0">
                <a:solidFill>
                  <a:srgbClr val="FF0000"/>
                </a:solidFill>
                <a:effectLst>
                  <a:outerShdw blurRad="38100" dist="38100" dir="2700000" algn="tl">
                    <a:srgbClr val="C0C0C0"/>
                  </a:outerShdw>
                </a:effectLst>
                <a:latin typeface="Abadi Extra Light" panose="020B0204020104020204" pitchFamily="34" charset="0"/>
              </a:rPr>
              <a:t>Jahreszeugnis</a:t>
            </a:r>
          </a:p>
        </p:txBody>
      </p:sp>
      <p:graphicFrame>
        <p:nvGraphicFramePr>
          <p:cNvPr id="31784" name="Group 40"/>
          <p:cNvGraphicFramePr>
            <a:graphicFrameLocks noGrp="1"/>
          </p:cNvGraphicFramePr>
          <p:nvPr/>
        </p:nvGraphicFramePr>
        <p:xfrm>
          <a:off x="838200" y="2133600"/>
          <a:ext cx="2368550" cy="3779838"/>
        </p:xfrm>
        <a:graphic>
          <a:graphicData uri="http://schemas.openxmlformats.org/drawingml/2006/table">
            <a:tbl>
              <a:tblPr/>
              <a:tblGrid>
                <a:gridCol w="233363">
                  <a:extLst>
                    <a:ext uri="{9D8B030D-6E8A-4147-A177-3AD203B41FA5}">
                      <a16:colId xmlns:a16="http://schemas.microsoft.com/office/drawing/2014/main" val="20000"/>
                    </a:ext>
                  </a:extLst>
                </a:gridCol>
                <a:gridCol w="585787">
                  <a:extLst>
                    <a:ext uri="{9D8B030D-6E8A-4147-A177-3AD203B41FA5}">
                      <a16:colId xmlns:a16="http://schemas.microsoft.com/office/drawing/2014/main" val="20001"/>
                    </a:ext>
                  </a:extLst>
                </a:gridCol>
                <a:gridCol w="1549400">
                  <a:extLst>
                    <a:ext uri="{9D8B030D-6E8A-4147-A177-3AD203B41FA5}">
                      <a16:colId xmlns:a16="http://schemas.microsoft.com/office/drawing/2014/main" val="20002"/>
                    </a:ext>
                  </a:extLst>
                </a:gridCol>
              </a:tblGrid>
              <a:tr h="53344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a:ln>
                          <a:noFill/>
                        </a:ln>
                        <a:solidFill>
                          <a:schemeClr val="tx1"/>
                        </a:solidFill>
                        <a:effectLst/>
                        <a:latin typeface="Arial" charset="0"/>
                      </a:endParaRPr>
                    </a:p>
                  </a:txBody>
                  <a:tcPr marT="45724" marB="45724"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10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endParaRPr lang="de-DE"/>
                    </a:p>
                  </a:txBody>
                  <a:tcPr/>
                </a:tc>
                <a:extLst>
                  <a:ext uri="{0D108BD9-81ED-4DB2-BD59-A6C34878D82A}">
                    <a16:rowId xmlns:a16="http://schemas.microsoft.com/office/drawing/2014/main" val="10000"/>
                  </a:ext>
                </a:extLst>
              </a:tr>
              <a:tr h="54138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R 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9</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1"/>
                  </a:ext>
                </a:extLst>
              </a:tr>
              <a:tr h="525507">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R 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2"/>
                  </a:ext>
                </a:extLst>
              </a:tr>
              <a:tr h="53344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R 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7</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3"/>
                  </a:ext>
                </a:extLst>
              </a:tr>
              <a:tr h="823029">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Arial" charset="0"/>
                        </a:rPr>
                        <a:t>6. Jahrgangsstufe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r h="823029">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Arial" charset="0"/>
                        </a:rPr>
                        <a:t>5. Jahrgangsstufe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5"/>
                  </a:ext>
                </a:extLst>
              </a:tr>
            </a:tbl>
          </a:graphicData>
        </a:graphic>
      </p:graphicFrame>
      <p:grpSp>
        <p:nvGrpSpPr>
          <p:cNvPr id="2" name="Group 31"/>
          <p:cNvGrpSpPr>
            <a:grpSpLocks/>
          </p:cNvGrpSpPr>
          <p:nvPr/>
        </p:nvGrpSpPr>
        <p:grpSpPr bwMode="auto">
          <a:xfrm>
            <a:off x="3200400" y="2514600"/>
            <a:ext cx="5692775" cy="1770063"/>
            <a:chOff x="2217" y="1834"/>
            <a:chExt cx="3457" cy="1115"/>
          </a:xfrm>
        </p:grpSpPr>
        <p:sp>
          <p:nvSpPr>
            <p:cNvPr id="33822" name="Text Box 32"/>
            <p:cNvSpPr txBox="1">
              <a:spLocks noChangeArrowheads="1"/>
            </p:cNvSpPr>
            <p:nvPr/>
          </p:nvSpPr>
          <p:spPr bwMode="auto">
            <a:xfrm>
              <a:off x="2698" y="1834"/>
              <a:ext cx="2976" cy="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2800" b="1" i="1">
                  <a:cs typeface="Arial" panose="020B0604020202020204" pitchFamily="34" charset="0"/>
                </a:rPr>
                <a:t>Aufnahme in die M 8 / M  9</a:t>
              </a:r>
              <a:endParaRPr lang="de-DE" altLang="de-DE" sz="2800" b="1">
                <a:cs typeface="Courier New" panose="02070309020205020404" pitchFamily="49" charset="0"/>
              </a:endParaRPr>
            </a:p>
            <a:p>
              <a:pPr eaLnBrk="1" hangingPunct="1">
                <a:spcBef>
                  <a:spcPct val="50000"/>
                </a:spcBef>
                <a:buFont typeface="Wingdings" panose="05000000000000000000" pitchFamily="2" charset="2"/>
                <a:buChar char="Ø"/>
              </a:pPr>
              <a:r>
                <a:rPr lang="de-DE" altLang="de-DE" sz="1800" b="1">
                  <a:cs typeface="Arial" panose="020B0604020202020204" pitchFamily="34" charset="0"/>
                </a:rPr>
                <a:t> auf Antrag der Erziehungsberechtigten</a:t>
              </a:r>
            </a:p>
            <a:p>
              <a:pPr eaLnBrk="1" hangingPunct="1">
                <a:spcBef>
                  <a:spcPct val="50000"/>
                </a:spcBef>
                <a:buFont typeface="Wingdings" panose="05000000000000000000" pitchFamily="2" charset="2"/>
                <a:buChar char="Ø"/>
              </a:pPr>
              <a:r>
                <a:rPr lang="de-DE" altLang="de-DE" sz="1800" b="1">
                  <a:cs typeface="Arial" panose="020B0604020202020204" pitchFamily="34" charset="0"/>
                </a:rPr>
                <a:t> Durchschnittsnote aus D/M/E  </a:t>
              </a:r>
              <a:r>
                <a:rPr lang="de-DE" altLang="de-DE" sz="1800" b="1">
                  <a:solidFill>
                    <a:srgbClr val="FF0000"/>
                  </a:solidFill>
                  <a:cs typeface="Arial" panose="020B0604020202020204" pitchFamily="34" charset="0"/>
                </a:rPr>
                <a:t>2,33 </a:t>
              </a:r>
            </a:p>
            <a:p>
              <a:pPr eaLnBrk="1" hangingPunct="1">
                <a:spcBef>
                  <a:spcPct val="50000"/>
                </a:spcBef>
                <a:buFontTx/>
                <a:buNone/>
              </a:pPr>
              <a:r>
                <a:rPr lang="de-DE" altLang="de-DE" sz="1800" b="1">
                  <a:cs typeface="Arial" panose="020B0604020202020204" pitchFamily="34" charset="0"/>
                </a:rPr>
                <a:t>    im Jahreszeugnis oder besser</a:t>
              </a:r>
            </a:p>
          </p:txBody>
        </p:sp>
        <p:grpSp>
          <p:nvGrpSpPr>
            <p:cNvPr id="33823" name="Group 33"/>
            <p:cNvGrpSpPr>
              <a:grpSpLocks/>
            </p:cNvGrpSpPr>
            <p:nvPr/>
          </p:nvGrpSpPr>
          <p:grpSpPr bwMode="auto">
            <a:xfrm>
              <a:off x="2217" y="1978"/>
              <a:ext cx="512" cy="463"/>
              <a:chOff x="1824" y="1824"/>
              <a:chExt cx="720" cy="480"/>
            </a:xfrm>
          </p:grpSpPr>
          <p:sp>
            <p:nvSpPr>
              <p:cNvPr id="33824" name="Line 34"/>
              <p:cNvSpPr>
                <a:spLocks noChangeShapeType="1"/>
              </p:cNvSpPr>
              <p:nvPr/>
            </p:nvSpPr>
            <p:spPr bwMode="auto">
              <a:xfrm flipV="1">
                <a:off x="1872" y="1824"/>
                <a:ext cx="672" cy="480"/>
              </a:xfrm>
              <a:prstGeom prst="line">
                <a:avLst/>
              </a:prstGeom>
              <a:noFill/>
              <a:ln w="76200">
                <a:solidFill>
                  <a:srgbClr val="FF0000"/>
                </a:solidFill>
                <a:round/>
                <a:headEnd type="triangle" w="med" len="lg"/>
                <a:tailEnd/>
              </a:ln>
              <a:extLst>
                <a:ext uri="{909E8E84-426E-40DD-AFC4-6F175D3DCCD1}">
                  <a14:hiddenFill xmlns:a14="http://schemas.microsoft.com/office/drawing/2010/main">
                    <a:noFill/>
                  </a14:hiddenFill>
                </a:ext>
              </a:extLst>
            </p:spPr>
            <p:txBody>
              <a:bodyPr/>
              <a:lstStyle/>
              <a:p>
                <a:endParaRPr lang="de-DE"/>
              </a:p>
            </p:txBody>
          </p:sp>
          <p:sp>
            <p:nvSpPr>
              <p:cNvPr id="33825" name="Line 35"/>
              <p:cNvSpPr>
                <a:spLocks noChangeShapeType="1"/>
              </p:cNvSpPr>
              <p:nvPr/>
            </p:nvSpPr>
            <p:spPr bwMode="auto">
              <a:xfrm flipV="1">
                <a:off x="1824" y="1824"/>
                <a:ext cx="720" cy="96"/>
              </a:xfrm>
              <a:prstGeom prst="line">
                <a:avLst/>
              </a:prstGeom>
              <a:noFill/>
              <a:ln w="76200">
                <a:solidFill>
                  <a:srgbClr val="FF0000"/>
                </a:solidFill>
                <a:round/>
                <a:headEnd type="triangle" w="med" len="lg"/>
                <a:tailEnd/>
              </a:ln>
              <a:extLst>
                <a:ext uri="{909E8E84-426E-40DD-AFC4-6F175D3DCCD1}">
                  <a14:hiddenFill xmlns:a14="http://schemas.microsoft.com/office/drawing/2010/main">
                    <a:noFill/>
                  </a14:hiddenFill>
                </a:ext>
              </a:extLst>
            </p:spPr>
            <p:txBody>
              <a:bodyPr/>
              <a:lstStyle/>
              <a:p>
                <a:endParaRPr lang="de-DE"/>
              </a:p>
            </p:txBody>
          </p:sp>
        </p:grpSp>
      </p:grpSp>
      <p:pic>
        <p:nvPicPr>
          <p:cNvPr id="3" name="Grafik 2" descr="Ein Bild, das Grafiken, Design, Logo, Electric Blue (Farbe) enthält.&#10;&#10;Automatisch generierte Beschreibung">
            <a:extLst>
              <a:ext uri="{FF2B5EF4-FFF2-40B4-BE49-F238E27FC236}">
                <a16:creationId xmlns:a16="http://schemas.microsoft.com/office/drawing/2014/main" id="{049F1D6A-1514-8CFE-609F-A9EF16FFC9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1316" y="513239"/>
            <a:ext cx="1583084" cy="1478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xfrm>
            <a:off x="-1772113" y="373062"/>
            <a:ext cx="8229600" cy="1143000"/>
          </a:xfrm>
        </p:spPr>
        <p:txBody>
          <a:bodyPr/>
          <a:lstStyle/>
          <a:p>
            <a:pPr eaLnBrk="1" hangingPunct="1">
              <a:defRPr/>
            </a:pPr>
            <a:r>
              <a:rPr lang="de-DE" sz="2800" dirty="0">
                <a:effectLst>
                  <a:outerShdw blurRad="38100" dist="38100" dir="2700000" algn="tl">
                    <a:srgbClr val="C0C0C0"/>
                  </a:outerShdw>
                </a:effectLst>
                <a:latin typeface="Abadi Extra Light" panose="020B0204020104020204" pitchFamily="34" charset="0"/>
              </a:rPr>
              <a:t>Übertritt in den M-Zug</a:t>
            </a:r>
            <a:br>
              <a:rPr lang="de-DE" sz="2800" dirty="0">
                <a:effectLst>
                  <a:outerShdw blurRad="38100" dist="38100" dir="2700000" algn="tl">
                    <a:srgbClr val="C0C0C0"/>
                  </a:outerShdw>
                </a:effectLst>
                <a:latin typeface="Abadi Extra Light" panose="020B0204020104020204" pitchFamily="34" charset="0"/>
              </a:rPr>
            </a:br>
            <a:r>
              <a:rPr lang="de-DE" sz="2800" dirty="0">
                <a:effectLst>
                  <a:outerShdw blurRad="38100" dist="38100" dir="2700000" algn="tl">
                    <a:srgbClr val="C0C0C0"/>
                  </a:outerShdw>
                </a:effectLst>
                <a:latin typeface="Abadi Extra Light" panose="020B0204020104020204" pitchFamily="34" charset="0"/>
              </a:rPr>
              <a:t>mit </a:t>
            </a:r>
            <a:r>
              <a:rPr lang="de-DE" sz="2800" dirty="0">
                <a:solidFill>
                  <a:srgbClr val="FF0000"/>
                </a:solidFill>
                <a:effectLst>
                  <a:outerShdw blurRad="38100" dist="38100" dir="2700000" algn="tl">
                    <a:srgbClr val="C0C0C0"/>
                  </a:outerShdw>
                </a:effectLst>
                <a:latin typeface="Abadi Extra Light" panose="020B0204020104020204" pitchFamily="34" charset="0"/>
              </a:rPr>
              <a:t>Aufnahmeprüfung</a:t>
            </a:r>
          </a:p>
        </p:txBody>
      </p:sp>
      <p:graphicFrame>
        <p:nvGraphicFramePr>
          <p:cNvPr id="31784" name="Group 40"/>
          <p:cNvGraphicFramePr>
            <a:graphicFrameLocks noGrp="1"/>
          </p:cNvGraphicFramePr>
          <p:nvPr/>
        </p:nvGraphicFramePr>
        <p:xfrm>
          <a:off x="838200" y="2133600"/>
          <a:ext cx="2368550" cy="3779838"/>
        </p:xfrm>
        <a:graphic>
          <a:graphicData uri="http://schemas.openxmlformats.org/drawingml/2006/table">
            <a:tbl>
              <a:tblPr/>
              <a:tblGrid>
                <a:gridCol w="233363">
                  <a:extLst>
                    <a:ext uri="{9D8B030D-6E8A-4147-A177-3AD203B41FA5}">
                      <a16:colId xmlns:a16="http://schemas.microsoft.com/office/drawing/2014/main" val="20000"/>
                    </a:ext>
                  </a:extLst>
                </a:gridCol>
                <a:gridCol w="585787">
                  <a:extLst>
                    <a:ext uri="{9D8B030D-6E8A-4147-A177-3AD203B41FA5}">
                      <a16:colId xmlns:a16="http://schemas.microsoft.com/office/drawing/2014/main" val="20001"/>
                    </a:ext>
                  </a:extLst>
                </a:gridCol>
                <a:gridCol w="1549400">
                  <a:extLst>
                    <a:ext uri="{9D8B030D-6E8A-4147-A177-3AD203B41FA5}">
                      <a16:colId xmlns:a16="http://schemas.microsoft.com/office/drawing/2014/main" val="20002"/>
                    </a:ext>
                  </a:extLst>
                </a:gridCol>
              </a:tblGrid>
              <a:tr h="53344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a:ln>
                          <a:noFill/>
                        </a:ln>
                        <a:solidFill>
                          <a:schemeClr val="tx1"/>
                        </a:solidFill>
                        <a:effectLst/>
                        <a:latin typeface="Arial" charset="0"/>
                      </a:endParaRPr>
                    </a:p>
                  </a:txBody>
                  <a:tcPr marT="45724" marB="45724"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10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endParaRPr lang="de-DE"/>
                    </a:p>
                  </a:txBody>
                  <a:tcPr/>
                </a:tc>
                <a:extLst>
                  <a:ext uri="{0D108BD9-81ED-4DB2-BD59-A6C34878D82A}">
                    <a16:rowId xmlns:a16="http://schemas.microsoft.com/office/drawing/2014/main" val="10000"/>
                  </a:ext>
                </a:extLst>
              </a:tr>
              <a:tr h="54138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R 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9</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1"/>
                  </a:ext>
                </a:extLst>
              </a:tr>
              <a:tr h="525507">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R 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2"/>
                  </a:ext>
                </a:extLst>
              </a:tr>
              <a:tr h="53344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R 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7</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3"/>
                  </a:ext>
                </a:extLst>
              </a:tr>
              <a:tr h="823029">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Arial" charset="0"/>
                        </a:rPr>
                        <a:t>6. Jahrgangsstufe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r h="823029">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Arial" charset="0"/>
                        </a:rPr>
                        <a:t>5. Jahrgangsstufe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5"/>
                  </a:ext>
                </a:extLst>
              </a:tr>
            </a:tbl>
          </a:graphicData>
        </a:graphic>
      </p:graphicFrame>
      <p:grpSp>
        <p:nvGrpSpPr>
          <p:cNvPr id="2" name="Group 31"/>
          <p:cNvGrpSpPr>
            <a:grpSpLocks/>
          </p:cNvGrpSpPr>
          <p:nvPr/>
        </p:nvGrpSpPr>
        <p:grpSpPr bwMode="auto">
          <a:xfrm>
            <a:off x="3200400" y="2514600"/>
            <a:ext cx="5692775" cy="3016250"/>
            <a:chOff x="2217" y="1834"/>
            <a:chExt cx="3457" cy="1900"/>
          </a:xfrm>
        </p:grpSpPr>
        <p:sp>
          <p:nvSpPr>
            <p:cNvPr id="34846" name="Text Box 32"/>
            <p:cNvSpPr txBox="1">
              <a:spLocks noChangeArrowheads="1"/>
            </p:cNvSpPr>
            <p:nvPr/>
          </p:nvSpPr>
          <p:spPr bwMode="auto">
            <a:xfrm>
              <a:off x="2698" y="1834"/>
              <a:ext cx="2976" cy="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2800" b="1" i="1">
                  <a:cs typeface="Arial" panose="020B0604020202020204" pitchFamily="34" charset="0"/>
                </a:rPr>
                <a:t>Aufnahme in die M 8 / M  9</a:t>
              </a:r>
              <a:endParaRPr lang="de-DE" altLang="de-DE" sz="2800" b="1">
                <a:cs typeface="Courier New" panose="02070309020205020404" pitchFamily="49" charset="0"/>
              </a:endParaRPr>
            </a:p>
            <a:p>
              <a:pPr eaLnBrk="1" hangingPunct="1">
                <a:spcBef>
                  <a:spcPct val="50000"/>
                </a:spcBef>
                <a:buFont typeface="Wingdings" panose="05000000000000000000" pitchFamily="2" charset="2"/>
                <a:buChar char="Ø"/>
              </a:pPr>
              <a:r>
                <a:rPr lang="de-DE" altLang="de-DE" sz="1800" b="1">
                  <a:cs typeface="Arial" panose="020B0604020202020204" pitchFamily="34" charset="0"/>
                </a:rPr>
                <a:t> auf Antrag der Erziehungsberechtigten</a:t>
              </a:r>
            </a:p>
            <a:p>
              <a:pPr eaLnBrk="1" hangingPunct="1">
                <a:spcBef>
                  <a:spcPct val="50000"/>
                </a:spcBef>
                <a:buFont typeface="Wingdings" panose="05000000000000000000" pitchFamily="2" charset="2"/>
                <a:buChar char="Ø"/>
              </a:pPr>
              <a:r>
                <a:rPr lang="de-DE" altLang="de-DE" sz="1800" b="1">
                  <a:cs typeface="Arial" panose="020B0604020202020204" pitchFamily="34" charset="0"/>
                </a:rPr>
                <a:t>Durchschnittsnote aus  D/M/E  im </a:t>
              </a:r>
            </a:p>
            <a:p>
              <a:pPr eaLnBrk="1" hangingPunct="1">
                <a:spcBef>
                  <a:spcPct val="50000"/>
                </a:spcBef>
                <a:buFontTx/>
                <a:buNone/>
              </a:pPr>
              <a:r>
                <a:rPr lang="de-DE" altLang="de-DE" sz="1800" b="1">
                  <a:cs typeface="Arial" panose="020B0604020202020204" pitchFamily="34" charset="0"/>
                </a:rPr>
                <a:t>   Zwischenzeugnis und Jahreszeugnis </a:t>
              </a:r>
            </a:p>
            <a:p>
              <a:pPr eaLnBrk="1" hangingPunct="1">
                <a:spcBef>
                  <a:spcPct val="50000"/>
                </a:spcBef>
                <a:buFontTx/>
                <a:buNone/>
              </a:pPr>
              <a:r>
                <a:rPr lang="de-DE" altLang="de-DE" sz="1800" b="1">
                  <a:cs typeface="Arial" panose="020B0604020202020204" pitchFamily="34" charset="0"/>
                </a:rPr>
                <a:t>   </a:t>
              </a:r>
              <a:r>
                <a:rPr lang="de-DE" altLang="de-DE" sz="1800" b="1">
                  <a:solidFill>
                    <a:srgbClr val="FF0000"/>
                  </a:solidFill>
                  <a:cs typeface="Arial" panose="020B0604020202020204" pitchFamily="34" charset="0"/>
                </a:rPr>
                <a:t>2,66 oder schlechter</a:t>
              </a:r>
              <a:r>
                <a:rPr lang="de-DE" altLang="de-DE" sz="1800" b="1">
                  <a:cs typeface="Times New Roman" panose="02020603050405020304" pitchFamily="18" charset="0"/>
                </a:rPr>
                <a:t>    </a:t>
              </a:r>
              <a:endParaRPr lang="de-DE" altLang="de-DE" sz="1800" b="1">
                <a:cs typeface="Arial" panose="020B0604020202020204" pitchFamily="34" charset="0"/>
              </a:endParaRPr>
            </a:p>
            <a:p>
              <a:pPr eaLnBrk="1" hangingPunct="1">
                <a:spcBef>
                  <a:spcPct val="50000"/>
                </a:spcBef>
                <a:buFont typeface="Wingdings" panose="05000000000000000000" pitchFamily="2" charset="2"/>
                <a:buNone/>
              </a:pPr>
              <a:r>
                <a:rPr lang="de-DE" altLang="de-DE" sz="1800" b="1">
                  <a:cs typeface="Arial" panose="020B0604020202020204" pitchFamily="34" charset="0"/>
                  <a:sym typeface="Symbol" panose="05050102010706020507" pitchFamily="18" charset="2"/>
                </a:rPr>
                <a:t>        auf Antrag der Eltern</a:t>
              </a:r>
            </a:p>
            <a:p>
              <a:pPr lvl="1" eaLnBrk="1" hangingPunct="1">
                <a:spcBef>
                  <a:spcPct val="50000"/>
                </a:spcBef>
                <a:buFontTx/>
                <a:buNone/>
              </a:pPr>
              <a:r>
                <a:rPr lang="de-DE" altLang="de-DE" sz="1800" b="1">
                  <a:cs typeface="Arial" panose="020B0604020202020204" pitchFamily="34" charset="0"/>
                  <a:sym typeface="Symbol" panose="05050102010706020507" pitchFamily="18" charset="2"/>
                </a:rPr>
                <a:t> </a:t>
              </a:r>
              <a:r>
                <a:rPr lang="de-DE" altLang="de-DE" sz="1800" b="1">
                  <a:cs typeface="Arial" panose="020B0604020202020204" pitchFamily="34" charset="0"/>
                </a:rPr>
                <a:t>Aufnahmeprüfung</a:t>
              </a:r>
            </a:p>
          </p:txBody>
        </p:sp>
        <p:grpSp>
          <p:nvGrpSpPr>
            <p:cNvPr id="34847" name="Group 33"/>
            <p:cNvGrpSpPr>
              <a:grpSpLocks/>
            </p:cNvGrpSpPr>
            <p:nvPr/>
          </p:nvGrpSpPr>
          <p:grpSpPr bwMode="auto">
            <a:xfrm>
              <a:off x="2217" y="1978"/>
              <a:ext cx="512" cy="463"/>
              <a:chOff x="1824" y="1824"/>
              <a:chExt cx="720" cy="480"/>
            </a:xfrm>
          </p:grpSpPr>
          <p:sp>
            <p:nvSpPr>
              <p:cNvPr id="34848" name="Line 34"/>
              <p:cNvSpPr>
                <a:spLocks noChangeShapeType="1"/>
              </p:cNvSpPr>
              <p:nvPr/>
            </p:nvSpPr>
            <p:spPr bwMode="auto">
              <a:xfrm flipV="1">
                <a:off x="1872" y="1824"/>
                <a:ext cx="672" cy="480"/>
              </a:xfrm>
              <a:prstGeom prst="line">
                <a:avLst/>
              </a:prstGeom>
              <a:noFill/>
              <a:ln w="76200">
                <a:solidFill>
                  <a:srgbClr val="FF0000"/>
                </a:solidFill>
                <a:round/>
                <a:headEnd type="triangle" w="med" len="lg"/>
                <a:tailEnd/>
              </a:ln>
              <a:extLst>
                <a:ext uri="{909E8E84-426E-40DD-AFC4-6F175D3DCCD1}">
                  <a14:hiddenFill xmlns:a14="http://schemas.microsoft.com/office/drawing/2010/main">
                    <a:noFill/>
                  </a14:hiddenFill>
                </a:ext>
              </a:extLst>
            </p:spPr>
            <p:txBody>
              <a:bodyPr/>
              <a:lstStyle/>
              <a:p>
                <a:endParaRPr lang="de-DE"/>
              </a:p>
            </p:txBody>
          </p:sp>
          <p:sp>
            <p:nvSpPr>
              <p:cNvPr id="34849" name="Line 35"/>
              <p:cNvSpPr>
                <a:spLocks noChangeShapeType="1"/>
              </p:cNvSpPr>
              <p:nvPr/>
            </p:nvSpPr>
            <p:spPr bwMode="auto">
              <a:xfrm flipV="1">
                <a:off x="1824" y="1824"/>
                <a:ext cx="720" cy="96"/>
              </a:xfrm>
              <a:prstGeom prst="line">
                <a:avLst/>
              </a:prstGeom>
              <a:noFill/>
              <a:ln w="76200">
                <a:solidFill>
                  <a:srgbClr val="FF0000"/>
                </a:solidFill>
                <a:round/>
                <a:headEnd type="triangle" w="med" len="lg"/>
                <a:tailEnd/>
              </a:ln>
              <a:extLst>
                <a:ext uri="{909E8E84-426E-40DD-AFC4-6F175D3DCCD1}">
                  <a14:hiddenFill xmlns:a14="http://schemas.microsoft.com/office/drawing/2010/main">
                    <a:noFill/>
                  </a14:hiddenFill>
                </a:ext>
              </a:extLst>
            </p:spPr>
            <p:txBody>
              <a:bodyPr/>
              <a:lstStyle/>
              <a:p>
                <a:endParaRPr lang="de-DE"/>
              </a:p>
            </p:txBody>
          </p:sp>
        </p:grpSp>
      </p:grpSp>
      <p:pic>
        <p:nvPicPr>
          <p:cNvPr id="3" name="Grafik 2" descr="Ein Bild, das Grafiken, Design, Logo, Electric Blue (Farbe) enthält.&#10;&#10;Automatisch generierte Beschreibung">
            <a:extLst>
              <a:ext uri="{FF2B5EF4-FFF2-40B4-BE49-F238E27FC236}">
                <a16:creationId xmlns:a16="http://schemas.microsoft.com/office/drawing/2014/main" id="{1D1B0095-5854-3FB4-2301-D3FDE07BDF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0804" y="587851"/>
            <a:ext cx="1583084" cy="1478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type="title"/>
          </p:nvPr>
        </p:nvSpPr>
        <p:spPr>
          <a:xfrm>
            <a:off x="-1742728" y="221456"/>
            <a:ext cx="8229600" cy="1143000"/>
          </a:xfrm>
        </p:spPr>
        <p:txBody>
          <a:bodyPr/>
          <a:lstStyle/>
          <a:p>
            <a:pPr eaLnBrk="1" hangingPunct="1">
              <a:defRPr/>
            </a:pPr>
            <a:r>
              <a:rPr lang="de-DE" sz="2800" dirty="0">
                <a:effectLst>
                  <a:outerShdw blurRad="38100" dist="38100" dir="2700000" algn="tl">
                    <a:srgbClr val="C0C0C0"/>
                  </a:outerShdw>
                </a:effectLst>
                <a:latin typeface="Abadi Extra Light" panose="020B0204020104020204" pitchFamily="34" charset="0"/>
              </a:rPr>
              <a:t>Übertritt in den M-10</a:t>
            </a:r>
          </a:p>
        </p:txBody>
      </p:sp>
      <p:graphicFrame>
        <p:nvGraphicFramePr>
          <p:cNvPr id="33828" name="Group 36"/>
          <p:cNvGraphicFramePr>
            <a:graphicFrameLocks noGrp="1"/>
          </p:cNvGraphicFramePr>
          <p:nvPr/>
        </p:nvGraphicFramePr>
        <p:xfrm>
          <a:off x="1066800" y="2057400"/>
          <a:ext cx="2439988" cy="3779838"/>
        </p:xfrm>
        <a:graphic>
          <a:graphicData uri="http://schemas.openxmlformats.org/drawingml/2006/table">
            <a:tbl>
              <a:tblPr/>
              <a:tblGrid>
                <a:gridCol w="7048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1258888">
                  <a:extLst>
                    <a:ext uri="{9D8B030D-6E8A-4147-A177-3AD203B41FA5}">
                      <a16:colId xmlns:a16="http://schemas.microsoft.com/office/drawing/2014/main" val="20002"/>
                    </a:ext>
                  </a:extLst>
                </a:gridCol>
              </a:tblGrid>
              <a:tr h="53344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a:ln>
                          <a:noFill/>
                        </a:ln>
                        <a:solidFill>
                          <a:schemeClr val="tx1"/>
                        </a:solidFill>
                        <a:effectLst/>
                        <a:latin typeface="Arial" charset="0"/>
                      </a:endParaRPr>
                    </a:p>
                  </a:txBody>
                  <a:tcPr marT="45724" marB="45724"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10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endParaRPr lang="de-DE"/>
                    </a:p>
                  </a:txBody>
                  <a:tcPr/>
                </a:tc>
                <a:extLst>
                  <a:ext uri="{0D108BD9-81ED-4DB2-BD59-A6C34878D82A}">
                    <a16:rowId xmlns:a16="http://schemas.microsoft.com/office/drawing/2014/main" val="10000"/>
                  </a:ext>
                </a:extLst>
              </a:tr>
              <a:tr h="54138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R 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9</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1"/>
                  </a:ext>
                </a:extLst>
              </a:tr>
              <a:tr h="525507">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R 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2"/>
                  </a:ext>
                </a:extLst>
              </a:tr>
              <a:tr h="53344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R 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charset="0"/>
                        </a:rPr>
                        <a:t>M 7</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3"/>
                  </a:ext>
                </a:extLst>
              </a:tr>
              <a:tr h="823029">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Arial" charset="0"/>
                        </a:rPr>
                        <a:t>6. Jahrgangsstufe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r h="823029">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Arial" charset="0"/>
                        </a:rPr>
                        <a:t>5. Jahrgangsstufe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5"/>
                  </a:ext>
                </a:extLst>
              </a:tr>
            </a:tbl>
          </a:graphicData>
        </a:graphic>
      </p:graphicFrame>
      <p:grpSp>
        <p:nvGrpSpPr>
          <p:cNvPr id="2" name="Group 31"/>
          <p:cNvGrpSpPr>
            <a:grpSpLocks/>
          </p:cNvGrpSpPr>
          <p:nvPr/>
        </p:nvGrpSpPr>
        <p:grpSpPr bwMode="auto">
          <a:xfrm>
            <a:off x="3276600" y="2438400"/>
            <a:ext cx="5638800" cy="3905250"/>
            <a:chOff x="2208" y="1722"/>
            <a:chExt cx="3552" cy="2460"/>
          </a:xfrm>
        </p:grpSpPr>
        <p:sp>
          <p:nvSpPr>
            <p:cNvPr id="35870" name="Text Box 32"/>
            <p:cNvSpPr txBox="1">
              <a:spLocks noChangeArrowheads="1"/>
            </p:cNvSpPr>
            <p:nvPr/>
          </p:nvSpPr>
          <p:spPr bwMode="auto">
            <a:xfrm>
              <a:off x="2606" y="1875"/>
              <a:ext cx="3154" cy="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3400" b="1" i="1">
                  <a:cs typeface="Arial" panose="020B0604020202020204" pitchFamily="34" charset="0"/>
                </a:rPr>
                <a:t>Aufnahme in die M 10</a:t>
              </a:r>
            </a:p>
            <a:p>
              <a:pPr eaLnBrk="1" hangingPunct="1">
                <a:spcBef>
                  <a:spcPct val="50000"/>
                </a:spcBef>
                <a:buFont typeface="Wingdings" panose="05000000000000000000" pitchFamily="2" charset="2"/>
                <a:buChar char="Ø"/>
              </a:pPr>
              <a:r>
                <a:rPr lang="de-DE" altLang="de-DE" sz="1800" b="1">
                  <a:cs typeface="Arial" panose="020B0604020202020204" pitchFamily="34" charset="0"/>
                </a:rPr>
                <a:t> auf Antrag der Erziehungsberechtigten</a:t>
              </a:r>
              <a:endParaRPr lang="de-DE" altLang="de-DE" sz="1800" b="1">
                <a:cs typeface="Courier New" panose="02070309020205020404" pitchFamily="49" charset="0"/>
              </a:endParaRPr>
            </a:p>
            <a:p>
              <a:pPr eaLnBrk="1" hangingPunct="1">
                <a:spcBef>
                  <a:spcPct val="50000"/>
                </a:spcBef>
                <a:buFont typeface="Wingdings" panose="05000000000000000000" pitchFamily="2" charset="2"/>
                <a:buChar char="Ø"/>
              </a:pPr>
              <a:r>
                <a:rPr lang="de-DE" altLang="de-DE" sz="1800" b="1">
                  <a:cs typeface="Arial" panose="020B0604020202020204" pitchFamily="34" charset="0"/>
                </a:rPr>
                <a:t> Durchschnittsnote aus D/M/E im </a:t>
              </a:r>
              <a:r>
                <a:rPr lang="de-DE" altLang="de-DE" sz="1800" b="1" u="sng">
                  <a:solidFill>
                    <a:srgbClr val="FF0000"/>
                  </a:solidFill>
                  <a:cs typeface="Arial" panose="020B0604020202020204" pitchFamily="34" charset="0"/>
                </a:rPr>
                <a:t>Quali</a:t>
              </a:r>
              <a:br>
                <a:rPr lang="de-DE" altLang="de-DE" sz="1800" b="1">
                  <a:cs typeface="Arial" panose="020B0604020202020204" pitchFamily="34" charset="0"/>
                </a:rPr>
              </a:br>
              <a:r>
                <a:rPr lang="de-DE" altLang="de-DE" sz="1800" b="1">
                  <a:cs typeface="Arial" panose="020B0604020202020204" pitchFamily="34" charset="0"/>
                </a:rPr>
                <a:t>    mindestens 2,33 oder besser</a:t>
              </a:r>
              <a:br>
                <a:rPr lang="de-DE" altLang="de-DE" sz="1800" b="1">
                  <a:cs typeface="Arial" panose="020B0604020202020204" pitchFamily="34" charset="0"/>
                </a:rPr>
              </a:br>
              <a:endParaRPr lang="de-DE" altLang="de-DE" sz="1800" b="1">
                <a:cs typeface="Arial" panose="020B0604020202020204" pitchFamily="34" charset="0"/>
              </a:endParaRPr>
            </a:p>
            <a:p>
              <a:pPr eaLnBrk="1" hangingPunct="1">
                <a:spcBef>
                  <a:spcPct val="50000"/>
                </a:spcBef>
                <a:buFont typeface="Wingdings" panose="05000000000000000000" pitchFamily="2" charset="2"/>
                <a:buChar char="Ø"/>
              </a:pPr>
              <a:r>
                <a:rPr lang="de-DE" altLang="de-DE" sz="1800" b="1">
                  <a:cs typeface="Times New Roman" panose="02020603050405020304" pitchFamily="18" charset="0"/>
                </a:rPr>
                <a:t> Durchschnittsnote aus D/M/E 2,66 oder  </a:t>
              </a:r>
            </a:p>
            <a:p>
              <a:pPr eaLnBrk="1" hangingPunct="1">
                <a:spcBef>
                  <a:spcPct val="50000"/>
                </a:spcBef>
                <a:buFontTx/>
                <a:buNone/>
              </a:pPr>
              <a:r>
                <a:rPr lang="de-DE" altLang="de-DE" sz="1800" b="1">
                  <a:cs typeface="Times New Roman" panose="02020603050405020304" pitchFamily="18" charset="0"/>
                </a:rPr>
                <a:t>    schlechter</a:t>
              </a:r>
            </a:p>
            <a:p>
              <a:pPr eaLnBrk="1" hangingPunct="1">
                <a:spcBef>
                  <a:spcPct val="50000"/>
                </a:spcBef>
                <a:buFont typeface="Wingdings" panose="05000000000000000000" pitchFamily="2" charset="2"/>
                <a:buNone/>
              </a:pPr>
              <a:r>
                <a:rPr lang="de-DE" altLang="de-DE" sz="1800" b="1">
                  <a:cs typeface="Arial" panose="020B0604020202020204" pitchFamily="34" charset="0"/>
                  <a:sym typeface="Symbol" panose="05050102010706020507" pitchFamily="18" charset="2"/>
                </a:rPr>
                <a:t> 	 auf Antrag der Eltern</a:t>
              </a:r>
            </a:p>
            <a:p>
              <a:pPr lvl="1" eaLnBrk="1" hangingPunct="1">
                <a:spcBef>
                  <a:spcPct val="50000"/>
                </a:spcBef>
                <a:buFontTx/>
                <a:buNone/>
              </a:pPr>
              <a:r>
                <a:rPr lang="de-DE" altLang="de-DE" sz="1800" b="1">
                  <a:cs typeface="Arial" panose="020B0604020202020204" pitchFamily="34" charset="0"/>
                  <a:sym typeface="Symbol" panose="05050102010706020507" pitchFamily="18" charset="2"/>
                </a:rPr>
                <a:t>	 </a:t>
              </a:r>
              <a:r>
                <a:rPr lang="de-DE" altLang="de-DE" sz="1800" b="1">
                  <a:cs typeface="Arial" panose="020B0604020202020204" pitchFamily="34" charset="0"/>
                </a:rPr>
                <a:t>Aufnahmeprüfung</a:t>
              </a:r>
            </a:p>
          </p:txBody>
        </p:sp>
        <p:sp>
          <p:nvSpPr>
            <p:cNvPr id="35871" name="Line 33"/>
            <p:cNvSpPr>
              <a:spLocks noChangeShapeType="1"/>
            </p:cNvSpPr>
            <p:nvPr/>
          </p:nvSpPr>
          <p:spPr bwMode="auto">
            <a:xfrm>
              <a:off x="2208" y="1722"/>
              <a:ext cx="577" cy="332"/>
            </a:xfrm>
            <a:prstGeom prst="line">
              <a:avLst/>
            </a:prstGeom>
            <a:noFill/>
            <a:ln w="76200">
              <a:solidFill>
                <a:srgbClr val="FF0000"/>
              </a:solidFill>
              <a:round/>
              <a:headEnd type="triangle" w="med" len="lg"/>
              <a:tailEnd/>
            </a:ln>
            <a:extLst>
              <a:ext uri="{909E8E84-426E-40DD-AFC4-6F175D3DCCD1}">
                <a14:hiddenFill xmlns:a14="http://schemas.microsoft.com/office/drawing/2010/main">
                  <a:noFill/>
                </a14:hiddenFill>
              </a:ext>
            </a:extLst>
          </p:spPr>
          <p:txBody>
            <a:bodyPr/>
            <a:lstStyle/>
            <a:p>
              <a:endParaRPr lang="de-DE"/>
            </a:p>
          </p:txBody>
        </p:sp>
      </p:grpSp>
      <p:pic>
        <p:nvPicPr>
          <p:cNvPr id="3" name="Grafik 2" descr="Ein Bild, das Grafiken, Design, Logo, Electric Blue (Farbe) enthält.&#10;&#10;Automatisch generierte Beschreibung">
            <a:extLst>
              <a:ext uri="{FF2B5EF4-FFF2-40B4-BE49-F238E27FC236}">
                <a16:creationId xmlns:a16="http://schemas.microsoft.com/office/drawing/2014/main" id="{44ECF45E-6D68-6DCD-4D58-E031D7DF2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1929" y="468248"/>
            <a:ext cx="1583084" cy="1478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402" y="617729"/>
            <a:ext cx="8229600" cy="1143000"/>
          </a:xfrm>
        </p:spPr>
        <p:txBody>
          <a:bodyPr/>
          <a:lstStyle/>
          <a:p>
            <a:pPr eaLnBrk="1" hangingPunct="1"/>
            <a:r>
              <a:rPr lang="de-DE" altLang="de-DE" sz="2800" dirty="0">
                <a:solidFill>
                  <a:srgbClr val="002060"/>
                </a:solidFill>
                <a:latin typeface="Abadi Extra Light" panose="020B0204020104020204" pitchFamily="34" charset="0"/>
              </a:rPr>
              <a:t>	Terminliche Reihenfolge der Anmeldung</a:t>
            </a:r>
          </a:p>
        </p:txBody>
      </p:sp>
      <p:sp>
        <p:nvSpPr>
          <p:cNvPr id="43011" name="Rectangle 3"/>
          <p:cNvSpPr>
            <a:spLocks noGrp="1" noChangeArrowheads="1"/>
          </p:cNvSpPr>
          <p:nvPr>
            <p:ph type="body" sz="half" idx="1"/>
          </p:nvPr>
        </p:nvSpPr>
        <p:spPr>
          <a:xfrm>
            <a:off x="1030288" y="2411413"/>
            <a:ext cx="7772400" cy="4071937"/>
          </a:xfrm>
        </p:spPr>
        <p:txBody>
          <a:bodyPr/>
          <a:lstStyle/>
          <a:p>
            <a:pPr eaLnBrk="1" hangingPunct="1">
              <a:lnSpc>
                <a:spcPct val="80000"/>
              </a:lnSpc>
              <a:buFontTx/>
              <a:buNone/>
            </a:pPr>
            <a:r>
              <a:rPr lang="de-DE" altLang="de-DE" sz="2000" dirty="0">
                <a:latin typeface="Arial Unicode MS" pitchFamily="34" charset="-128"/>
              </a:rPr>
              <a:t>   Mit dem </a:t>
            </a:r>
            <a:r>
              <a:rPr lang="de-DE" altLang="de-DE" sz="2000" dirty="0">
                <a:solidFill>
                  <a:srgbClr val="FF0000"/>
                </a:solidFill>
                <a:latin typeface="Arial Unicode MS" pitchFamily="34" charset="-128"/>
              </a:rPr>
              <a:t>Zwischenzeugnis</a:t>
            </a:r>
            <a:r>
              <a:rPr lang="de-DE" altLang="de-DE" sz="2000" dirty="0">
                <a:latin typeface="Arial Unicode MS" pitchFamily="34" charset="-128"/>
              </a:rPr>
              <a:t>, wenn die Noten erreicht wurden</a:t>
            </a:r>
          </a:p>
          <a:p>
            <a:pPr eaLnBrk="1" hangingPunct="1">
              <a:lnSpc>
                <a:spcPct val="80000"/>
              </a:lnSpc>
              <a:buFontTx/>
              <a:buNone/>
            </a:pPr>
            <a:r>
              <a:rPr lang="de-DE" altLang="de-DE" sz="2000" dirty="0">
                <a:latin typeface="Arial Unicode MS" pitchFamily="34" charset="-128"/>
              </a:rPr>
              <a:t>   Anmeldezeitraum: 	02.03.-06.03.26 </a:t>
            </a:r>
            <a:r>
              <a:rPr lang="de-DE" altLang="de-DE" sz="1400" dirty="0">
                <a:latin typeface="Arial Unicode MS" pitchFamily="34" charset="-128"/>
              </a:rPr>
              <a:t>(aber auch danach möglich)</a:t>
            </a:r>
            <a:endParaRPr lang="de-DE" altLang="de-DE" sz="2000" dirty="0">
              <a:latin typeface="Arial Unicode MS" pitchFamily="34" charset="-128"/>
            </a:endParaRPr>
          </a:p>
          <a:p>
            <a:pPr eaLnBrk="1" hangingPunct="1">
              <a:lnSpc>
                <a:spcPct val="80000"/>
              </a:lnSpc>
              <a:buFontTx/>
              <a:buNone/>
            </a:pPr>
            <a:r>
              <a:rPr lang="de-DE" altLang="de-DE" sz="2000" dirty="0">
                <a:latin typeface="Arial Unicode MS" pitchFamily="34" charset="-128"/>
              </a:rPr>
              <a:t>   Anmeldeformular und Kopie des Zwischenzeugnisses notwendig</a:t>
            </a:r>
          </a:p>
          <a:p>
            <a:pPr eaLnBrk="1" hangingPunct="1">
              <a:lnSpc>
                <a:spcPct val="80000"/>
              </a:lnSpc>
              <a:buFontTx/>
              <a:buNone/>
            </a:pPr>
            <a:r>
              <a:rPr lang="de-DE" altLang="de-DE" sz="2000" dirty="0">
                <a:latin typeface="Arial Unicode MS" pitchFamily="34" charset="-128"/>
              </a:rPr>
              <a:t>   </a:t>
            </a:r>
          </a:p>
          <a:p>
            <a:pPr eaLnBrk="1" hangingPunct="1">
              <a:lnSpc>
                <a:spcPct val="80000"/>
              </a:lnSpc>
              <a:buFontTx/>
              <a:buNone/>
            </a:pPr>
            <a:r>
              <a:rPr lang="de-DE" altLang="de-DE" sz="2000" dirty="0">
                <a:latin typeface="Arial Unicode MS" pitchFamily="34" charset="-128"/>
              </a:rPr>
              <a:t>   Mit dem </a:t>
            </a:r>
            <a:r>
              <a:rPr lang="de-DE" altLang="de-DE" sz="2000" dirty="0">
                <a:solidFill>
                  <a:srgbClr val="FF0000"/>
                </a:solidFill>
                <a:latin typeface="Arial Unicode MS" pitchFamily="34" charset="-128"/>
              </a:rPr>
              <a:t>Jahreszeugnis</a:t>
            </a:r>
            <a:r>
              <a:rPr lang="de-DE" altLang="de-DE" sz="2000" dirty="0">
                <a:latin typeface="Arial Unicode MS" pitchFamily="34" charset="-128"/>
              </a:rPr>
              <a:t>, wenn die Noten erreicht wurden</a:t>
            </a:r>
          </a:p>
          <a:p>
            <a:pPr eaLnBrk="1" hangingPunct="1">
              <a:lnSpc>
                <a:spcPct val="80000"/>
              </a:lnSpc>
              <a:buFontTx/>
              <a:buNone/>
            </a:pPr>
            <a:r>
              <a:rPr lang="de-DE" altLang="de-DE" sz="2000" dirty="0">
                <a:latin typeface="Arial Unicode MS" pitchFamily="34" charset="-128"/>
              </a:rPr>
              <a:t>   Anmeldezeitraum: 	31.07. und 03.08.26 </a:t>
            </a:r>
            <a:r>
              <a:rPr lang="de-DE" altLang="de-DE" sz="1400" dirty="0">
                <a:latin typeface="Arial Unicode MS" pitchFamily="34" charset="-128"/>
              </a:rPr>
              <a:t>(nur da möglich!)</a:t>
            </a:r>
            <a:endParaRPr lang="de-DE" altLang="de-DE" sz="2000" dirty="0">
              <a:latin typeface="Arial Unicode MS" pitchFamily="34" charset="-128"/>
            </a:endParaRPr>
          </a:p>
          <a:p>
            <a:pPr eaLnBrk="1" hangingPunct="1">
              <a:lnSpc>
                <a:spcPct val="80000"/>
              </a:lnSpc>
              <a:buFontTx/>
              <a:buNone/>
            </a:pPr>
            <a:r>
              <a:rPr lang="de-DE" altLang="de-DE" sz="2000" dirty="0">
                <a:latin typeface="Arial Unicode MS" pitchFamily="34" charset="-128"/>
              </a:rPr>
              <a:t>   Anmeldeformular und Kopie des Jahreszeugnisses notwendig</a:t>
            </a:r>
          </a:p>
          <a:p>
            <a:pPr eaLnBrk="1" hangingPunct="1">
              <a:lnSpc>
                <a:spcPct val="80000"/>
              </a:lnSpc>
            </a:pPr>
            <a:endParaRPr lang="de-DE" altLang="de-DE" sz="2000" dirty="0">
              <a:latin typeface="Arial Unicode MS" pitchFamily="34" charset="-128"/>
            </a:endParaRPr>
          </a:p>
          <a:p>
            <a:pPr eaLnBrk="1" hangingPunct="1">
              <a:lnSpc>
                <a:spcPct val="80000"/>
              </a:lnSpc>
              <a:buFontTx/>
              <a:buNone/>
            </a:pPr>
            <a:r>
              <a:rPr lang="de-DE" altLang="de-DE" sz="2000" dirty="0">
                <a:latin typeface="Arial Unicode MS" pitchFamily="34" charset="-128"/>
              </a:rPr>
              <a:t>   Anmeldung zur </a:t>
            </a:r>
            <a:r>
              <a:rPr lang="de-DE" altLang="de-DE" sz="2000" dirty="0">
                <a:solidFill>
                  <a:srgbClr val="FF0000"/>
                </a:solidFill>
                <a:latin typeface="Arial Unicode MS" pitchFamily="34" charset="-128"/>
              </a:rPr>
              <a:t>Aufnahmeprüfung</a:t>
            </a:r>
            <a:r>
              <a:rPr lang="de-DE" altLang="de-DE" sz="2000" dirty="0">
                <a:latin typeface="Arial Unicode MS" pitchFamily="34" charset="-128"/>
              </a:rPr>
              <a:t>, wenn der notwendige </a:t>
            </a:r>
          </a:p>
          <a:p>
            <a:pPr eaLnBrk="1" hangingPunct="1">
              <a:lnSpc>
                <a:spcPct val="80000"/>
              </a:lnSpc>
              <a:buFontTx/>
              <a:buNone/>
            </a:pPr>
            <a:r>
              <a:rPr lang="de-DE" altLang="de-DE" sz="2000" dirty="0">
                <a:latin typeface="Arial Unicode MS" pitchFamily="34" charset="-128"/>
              </a:rPr>
              <a:t>   Notendurchschnitt nicht erreicht wurde</a:t>
            </a:r>
          </a:p>
          <a:p>
            <a:pPr eaLnBrk="1" hangingPunct="1">
              <a:lnSpc>
                <a:spcPct val="80000"/>
              </a:lnSpc>
              <a:buFontTx/>
              <a:buNone/>
            </a:pPr>
            <a:r>
              <a:rPr lang="de-DE" altLang="de-DE" sz="2000" dirty="0">
                <a:latin typeface="Arial Unicode MS" pitchFamily="34" charset="-128"/>
              </a:rPr>
              <a:t>   Anmeldezeitraum:	Ende Juli</a:t>
            </a:r>
          </a:p>
          <a:p>
            <a:pPr eaLnBrk="1" hangingPunct="1">
              <a:lnSpc>
                <a:spcPct val="80000"/>
              </a:lnSpc>
              <a:buFontTx/>
              <a:buNone/>
            </a:pPr>
            <a:r>
              <a:rPr lang="de-DE" altLang="de-DE" sz="2000" dirty="0">
                <a:latin typeface="Arial Unicode MS" pitchFamily="34" charset="-128"/>
              </a:rPr>
              <a:t>   Anmeldeformular und Kopie des Jahreszeugnisses notwendig</a:t>
            </a:r>
          </a:p>
          <a:p>
            <a:pPr eaLnBrk="1" hangingPunct="1">
              <a:lnSpc>
                <a:spcPct val="80000"/>
              </a:lnSpc>
              <a:buFontTx/>
              <a:buNone/>
            </a:pPr>
            <a:endParaRPr lang="de-DE" altLang="de-DE" sz="2000" dirty="0">
              <a:latin typeface="Arial Unicode MS" pitchFamily="34" charset="-128"/>
            </a:endParaRPr>
          </a:p>
        </p:txBody>
      </p:sp>
      <p:pic>
        <p:nvPicPr>
          <p:cNvPr id="2" name="Grafik 1" descr="Ein Bild, das Grafiken, Design, Logo, Electric Blue (Farbe) enthält.&#10;&#10;Automatisch generierte Beschreibung">
            <a:extLst>
              <a:ext uri="{FF2B5EF4-FFF2-40B4-BE49-F238E27FC236}">
                <a16:creationId xmlns:a16="http://schemas.microsoft.com/office/drawing/2014/main" id="{5EE577ED-C093-11AF-28DA-7E68F610A8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12" y="454382"/>
            <a:ext cx="1202380" cy="1123020"/>
          </a:xfrm>
          <a:prstGeom prst="rect">
            <a:avLst/>
          </a:prstGeom>
        </p:spPr>
      </p:pic>
      <p:pic>
        <p:nvPicPr>
          <p:cNvPr id="4" name="Grafik 3" descr="Ein Bild, das Farbigkeit, Quadrat, Rechteck, Pixel enthält.&#10;&#10;KI-generierte Inhalte können fehlerhaft sein.">
            <a:extLst>
              <a:ext uri="{FF2B5EF4-FFF2-40B4-BE49-F238E27FC236}">
                <a16:creationId xmlns:a16="http://schemas.microsoft.com/office/drawing/2014/main" id="{472484A9-57B0-58E0-4E79-DB03E6DAE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464239"/>
            <a:ext cx="812842" cy="81284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24544" y="109091"/>
            <a:ext cx="8229600" cy="1143000"/>
          </a:xfrm>
        </p:spPr>
        <p:txBody>
          <a:bodyPr/>
          <a:lstStyle/>
          <a:p>
            <a:pPr eaLnBrk="1" hangingPunct="1"/>
            <a:r>
              <a:rPr lang="de-DE" altLang="de-DE" sz="2800" dirty="0">
                <a:latin typeface="Abadi Extra Light" panose="020B0204020104020204" pitchFamily="34" charset="0"/>
              </a:rPr>
              <a:t>Termine der Aufnahmeprüfung</a:t>
            </a:r>
          </a:p>
        </p:txBody>
      </p:sp>
      <p:sp>
        <p:nvSpPr>
          <p:cNvPr id="43011" name="Rectangle 3"/>
          <p:cNvSpPr>
            <a:spLocks noGrp="1" noChangeArrowheads="1"/>
          </p:cNvSpPr>
          <p:nvPr>
            <p:ph type="body" sz="half" idx="1"/>
          </p:nvPr>
        </p:nvSpPr>
        <p:spPr>
          <a:xfrm>
            <a:off x="685800" y="2276872"/>
            <a:ext cx="7772400" cy="2971800"/>
          </a:xfrm>
        </p:spPr>
        <p:txBody>
          <a:bodyPr/>
          <a:lstStyle/>
          <a:p>
            <a:pPr eaLnBrk="1" hangingPunct="1">
              <a:lnSpc>
                <a:spcPct val="80000"/>
              </a:lnSpc>
              <a:buFontTx/>
              <a:buNone/>
              <a:defRPr/>
            </a:pPr>
            <a:r>
              <a:rPr lang="de-DE" altLang="de-DE" sz="2000" dirty="0">
                <a:latin typeface="Arial Unicode MS" pitchFamily="34" charset="-128"/>
              </a:rPr>
              <a:t>   </a:t>
            </a:r>
            <a:r>
              <a:rPr lang="de-DE" altLang="de-DE" sz="2000" u="sng" dirty="0">
                <a:latin typeface="Arial Unicode MS" pitchFamily="34" charset="-128"/>
              </a:rPr>
              <a:t>Jeder Prüfling </a:t>
            </a:r>
            <a:r>
              <a:rPr lang="de-DE" altLang="de-DE" sz="2000" dirty="0">
                <a:latin typeface="Arial Unicode MS" pitchFamily="34" charset="-128"/>
              </a:rPr>
              <a:t>sollte an </a:t>
            </a:r>
            <a:r>
              <a:rPr lang="de-DE" altLang="de-DE" sz="2000" u="sng" dirty="0">
                <a:latin typeface="Arial Unicode MS" pitchFamily="34" charset="-128"/>
              </a:rPr>
              <a:t>jeder Prüfung </a:t>
            </a:r>
            <a:r>
              <a:rPr lang="de-DE" altLang="de-DE" sz="2000" dirty="0">
                <a:latin typeface="Arial Unicode MS" pitchFamily="34" charset="-128"/>
              </a:rPr>
              <a:t>teilnehmen (D/M/E)</a:t>
            </a:r>
          </a:p>
          <a:p>
            <a:pPr eaLnBrk="1" hangingPunct="1">
              <a:lnSpc>
                <a:spcPct val="80000"/>
              </a:lnSpc>
              <a:buFontTx/>
              <a:buNone/>
              <a:defRPr/>
            </a:pPr>
            <a:r>
              <a:rPr lang="de-DE" altLang="de-DE" sz="2000" dirty="0">
                <a:latin typeface="Arial Unicode MS" pitchFamily="34" charset="-128"/>
              </a:rPr>
              <a:t>   Eine Nichtteilnahme entscheiden und verantworten die Eltern</a:t>
            </a:r>
          </a:p>
          <a:p>
            <a:pPr eaLnBrk="1" hangingPunct="1">
              <a:lnSpc>
                <a:spcPct val="80000"/>
              </a:lnSpc>
              <a:buFontTx/>
              <a:buNone/>
              <a:defRPr/>
            </a:pPr>
            <a:endParaRPr lang="de-DE" altLang="de-DE" sz="2000" dirty="0">
              <a:latin typeface="Arial Unicode MS" pitchFamily="34" charset="-128"/>
            </a:endParaRPr>
          </a:p>
          <a:p>
            <a:pPr>
              <a:defRPr/>
            </a:pPr>
            <a:r>
              <a:rPr lang="de-DE" altLang="de-DE" sz="2000" b="1" u="sng" dirty="0">
                <a:solidFill>
                  <a:srgbClr val="002060"/>
                </a:solidFill>
              </a:rPr>
              <a:t>Termine zur Aufnahmeprüfung:</a:t>
            </a:r>
          </a:p>
          <a:p>
            <a:pPr marL="0" indent="0">
              <a:buFontTx/>
              <a:buNone/>
              <a:defRPr/>
            </a:pPr>
            <a:r>
              <a:rPr lang="de-DE" altLang="de-DE" sz="2000" b="1" u="sng" dirty="0">
                <a:solidFill>
                  <a:schemeClr val="accent5">
                    <a:lumMod val="50000"/>
                  </a:schemeClr>
                </a:solidFill>
              </a:rPr>
              <a:t>M7-M9:</a:t>
            </a:r>
          </a:p>
          <a:p>
            <a:pPr marL="0" indent="0">
              <a:buFontTx/>
              <a:buNone/>
              <a:defRPr/>
            </a:pPr>
            <a:r>
              <a:rPr lang="de-DE" altLang="de-DE" sz="2000" b="1" dirty="0">
                <a:solidFill>
                  <a:schemeClr val="accent5">
                    <a:lumMod val="50000"/>
                  </a:schemeClr>
                </a:solidFill>
              </a:rPr>
              <a:t>In der letzte Ferienwoche </a:t>
            </a:r>
          </a:p>
          <a:p>
            <a:pPr marL="0" indent="0">
              <a:buFontTx/>
              <a:buNone/>
              <a:defRPr/>
            </a:pPr>
            <a:r>
              <a:rPr lang="de-DE" altLang="de-DE" sz="2000" b="1" dirty="0">
                <a:solidFill>
                  <a:schemeClr val="accent5">
                    <a:lumMod val="50000"/>
                  </a:schemeClr>
                </a:solidFill>
              </a:rPr>
              <a:t>im September!</a:t>
            </a:r>
          </a:p>
          <a:p>
            <a:pPr marL="0" indent="0">
              <a:buFontTx/>
              <a:buNone/>
              <a:defRPr/>
            </a:pPr>
            <a:r>
              <a:rPr lang="de-DE" altLang="de-DE" sz="2000" b="1" dirty="0">
                <a:solidFill>
                  <a:srgbClr val="FF0000"/>
                </a:solidFill>
              </a:rPr>
              <a:t>Fächer:  </a:t>
            </a:r>
          </a:p>
          <a:p>
            <a:pPr marL="0" indent="0">
              <a:buFontTx/>
              <a:buNone/>
              <a:defRPr/>
            </a:pPr>
            <a:r>
              <a:rPr lang="de-DE" altLang="de-DE" sz="2000" b="1" dirty="0">
                <a:solidFill>
                  <a:srgbClr val="FF0000"/>
                </a:solidFill>
              </a:rPr>
              <a:t>Deutsch, Mathe und Englisch</a:t>
            </a:r>
          </a:p>
          <a:p>
            <a:pPr marL="0" indent="0">
              <a:buFontTx/>
              <a:buNone/>
              <a:defRPr/>
            </a:pPr>
            <a:endParaRPr lang="de-DE" altLang="de-DE" sz="2000" dirty="0">
              <a:latin typeface="Arial Unicode MS" pitchFamily="34" charset="-128"/>
            </a:endParaRPr>
          </a:p>
          <a:p>
            <a:pPr eaLnBrk="1" hangingPunct="1">
              <a:lnSpc>
                <a:spcPct val="80000"/>
              </a:lnSpc>
              <a:buFontTx/>
              <a:buNone/>
              <a:defRPr/>
            </a:pPr>
            <a:endParaRPr lang="de-DE" altLang="de-DE" sz="2000" dirty="0">
              <a:latin typeface="Arial Unicode MS" pitchFamily="34" charset="-128"/>
            </a:endParaRPr>
          </a:p>
          <a:p>
            <a:pPr eaLnBrk="1" hangingPunct="1">
              <a:lnSpc>
                <a:spcPct val="80000"/>
              </a:lnSpc>
              <a:buFontTx/>
              <a:buNone/>
              <a:defRPr/>
            </a:pPr>
            <a:endParaRPr lang="de-DE" altLang="de-DE" sz="2000" dirty="0">
              <a:latin typeface="Arial Unicode MS" pitchFamily="34" charset="-128"/>
            </a:endParaRPr>
          </a:p>
        </p:txBody>
      </p:sp>
      <p:sp>
        <p:nvSpPr>
          <p:cNvPr id="7" name="Textfeld 6"/>
          <p:cNvSpPr txBox="1"/>
          <p:nvPr/>
        </p:nvSpPr>
        <p:spPr>
          <a:xfrm>
            <a:off x="5508104" y="3068960"/>
            <a:ext cx="3384550" cy="317009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de-DE" sz="2000" b="1" u="sng" dirty="0">
                <a:solidFill>
                  <a:schemeClr val="accent5">
                    <a:lumMod val="50000"/>
                  </a:schemeClr>
                </a:solidFill>
              </a:rPr>
              <a:t>M10:</a:t>
            </a:r>
          </a:p>
          <a:p>
            <a:pPr eaLnBrk="1" hangingPunct="1">
              <a:defRPr/>
            </a:pPr>
            <a:r>
              <a:rPr lang="de-DE" b="1" dirty="0">
                <a:solidFill>
                  <a:schemeClr val="accent5">
                    <a:lumMod val="50000"/>
                  </a:schemeClr>
                </a:solidFill>
              </a:rPr>
              <a:t>Verbindliche Anmeldung</a:t>
            </a:r>
            <a:br>
              <a:rPr lang="de-DE" b="1" dirty="0">
                <a:solidFill>
                  <a:schemeClr val="accent5">
                    <a:lumMod val="50000"/>
                  </a:schemeClr>
                </a:solidFill>
              </a:rPr>
            </a:br>
            <a:r>
              <a:rPr lang="de-DE" b="1" dirty="0">
                <a:solidFill>
                  <a:schemeClr val="accent5">
                    <a:lumMod val="50000"/>
                  </a:schemeClr>
                </a:solidFill>
              </a:rPr>
              <a:t>24.07. + 27.07.26</a:t>
            </a:r>
          </a:p>
          <a:p>
            <a:pPr eaLnBrk="1" hangingPunct="1">
              <a:defRPr/>
            </a:pPr>
            <a:endParaRPr lang="de-DE" b="1" dirty="0">
              <a:solidFill>
                <a:schemeClr val="accent5">
                  <a:lumMod val="50000"/>
                </a:schemeClr>
              </a:solidFill>
            </a:endParaRPr>
          </a:p>
          <a:p>
            <a:pPr eaLnBrk="1" hangingPunct="1">
              <a:defRPr/>
            </a:pPr>
            <a:r>
              <a:rPr lang="de-DE" b="1" dirty="0">
                <a:solidFill>
                  <a:schemeClr val="accent5">
                    <a:lumMod val="50000"/>
                  </a:schemeClr>
                </a:solidFill>
              </a:rPr>
              <a:t>Aufnahmeprüfung M10</a:t>
            </a:r>
          </a:p>
          <a:p>
            <a:pPr eaLnBrk="1" hangingPunct="1">
              <a:defRPr/>
            </a:pPr>
            <a:r>
              <a:rPr lang="de-DE" sz="1200" dirty="0" err="1">
                <a:solidFill>
                  <a:schemeClr val="accent5">
                    <a:lumMod val="50000"/>
                  </a:schemeClr>
                </a:solidFill>
              </a:rPr>
              <a:t>vorauss</a:t>
            </a:r>
            <a:r>
              <a:rPr lang="de-DE" sz="1200" dirty="0">
                <a:solidFill>
                  <a:schemeClr val="accent5">
                    <a:lumMod val="50000"/>
                  </a:schemeClr>
                </a:solidFill>
              </a:rPr>
              <a:t>. </a:t>
            </a:r>
            <a:r>
              <a:rPr lang="de-DE" b="1" dirty="0">
                <a:solidFill>
                  <a:schemeClr val="accent5">
                    <a:lumMod val="50000"/>
                  </a:schemeClr>
                </a:solidFill>
              </a:rPr>
              <a:t>28.07. – 30.07.2026</a:t>
            </a:r>
          </a:p>
          <a:p>
            <a:pPr eaLnBrk="1" hangingPunct="1">
              <a:defRPr/>
            </a:pPr>
            <a:endParaRPr lang="de-DE" b="1" dirty="0">
              <a:solidFill>
                <a:schemeClr val="accent5">
                  <a:lumMod val="50000"/>
                </a:schemeClr>
              </a:solidFill>
            </a:endParaRPr>
          </a:p>
          <a:p>
            <a:pPr eaLnBrk="1" hangingPunct="1">
              <a:defRPr/>
            </a:pPr>
            <a:r>
              <a:rPr lang="de-DE" b="1" dirty="0">
                <a:solidFill>
                  <a:schemeClr val="accent5">
                    <a:lumMod val="50000"/>
                  </a:schemeClr>
                </a:solidFill>
              </a:rPr>
              <a:t>Voranmeldung mit dem Zwischenzeugnis!</a:t>
            </a:r>
          </a:p>
          <a:p>
            <a:pPr eaLnBrk="1" hangingPunct="1">
              <a:defRPr/>
            </a:pPr>
            <a:r>
              <a:rPr lang="de-DE" b="1" dirty="0">
                <a:solidFill>
                  <a:schemeClr val="accent5">
                    <a:lumMod val="50000"/>
                  </a:schemeClr>
                </a:solidFill>
              </a:rPr>
              <a:t>(02.03.- 06.03.26 </a:t>
            </a:r>
            <a:r>
              <a:rPr lang="de-DE" sz="1400" b="1" dirty="0">
                <a:solidFill>
                  <a:schemeClr val="accent5">
                    <a:lumMod val="50000"/>
                  </a:schemeClr>
                </a:solidFill>
              </a:rPr>
              <a:t>aber auch danach möglich…</a:t>
            </a:r>
            <a:r>
              <a:rPr lang="de-DE" b="1" dirty="0">
                <a:solidFill>
                  <a:schemeClr val="accent5">
                    <a:lumMod val="50000"/>
                  </a:schemeClr>
                </a:solidFill>
              </a:rPr>
              <a:t>)</a:t>
            </a:r>
            <a:endParaRPr lang="de-DE" b="1" dirty="0">
              <a:solidFill>
                <a:srgbClr val="00B050"/>
              </a:solidFill>
            </a:endParaRPr>
          </a:p>
        </p:txBody>
      </p:sp>
      <p:pic>
        <p:nvPicPr>
          <p:cNvPr id="2" name="Grafik 1" descr="Ein Bild, das Grafiken, Design, Logo, Electric Blue (Farbe) enthält.&#10;&#10;Automatisch generierte Beschreibung">
            <a:extLst>
              <a:ext uri="{FF2B5EF4-FFF2-40B4-BE49-F238E27FC236}">
                <a16:creationId xmlns:a16="http://schemas.microsoft.com/office/drawing/2014/main" id="{7F41ADB0-C0EC-6BBC-641C-B7CE8D8AD7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2993" y="237862"/>
            <a:ext cx="1583084" cy="1478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64704" y="260826"/>
            <a:ext cx="8229600" cy="1143000"/>
          </a:xfrm>
        </p:spPr>
        <p:txBody>
          <a:bodyPr/>
          <a:lstStyle/>
          <a:p>
            <a:pPr eaLnBrk="1" hangingPunct="1"/>
            <a:r>
              <a:rPr lang="de-DE" altLang="de-DE" sz="2800" dirty="0">
                <a:solidFill>
                  <a:schemeClr val="accent6"/>
                </a:solidFill>
                <a:latin typeface="Abadi Extra Light" panose="020B0204020104020204" pitchFamily="34" charset="0"/>
              </a:rPr>
              <a:t>Aufnahmeprüfung</a:t>
            </a:r>
          </a:p>
        </p:txBody>
      </p:sp>
      <p:sp>
        <p:nvSpPr>
          <p:cNvPr id="43011" name="Rectangle 3"/>
          <p:cNvSpPr>
            <a:spLocks noGrp="1" noChangeArrowheads="1"/>
          </p:cNvSpPr>
          <p:nvPr>
            <p:ph type="body" sz="half" idx="1"/>
          </p:nvPr>
        </p:nvSpPr>
        <p:spPr>
          <a:xfrm>
            <a:off x="755650" y="1844675"/>
            <a:ext cx="8208963" cy="4013200"/>
          </a:xfrm>
        </p:spPr>
        <p:txBody>
          <a:bodyPr/>
          <a:lstStyle/>
          <a:p>
            <a:pPr eaLnBrk="1" hangingPunct="1">
              <a:lnSpc>
                <a:spcPct val="80000"/>
              </a:lnSpc>
              <a:buFontTx/>
              <a:buNone/>
            </a:pPr>
            <a:r>
              <a:rPr lang="de-DE" altLang="de-DE" sz="2000" dirty="0">
                <a:latin typeface="Arial Unicode MS" pitchFamily="34" charset="-128"/>
              </a:rPr>
              <a:t>   	Bei Nicht-Erreichen des geforderten Notendurchschnitts D/M/E</a:t>
            </a:r>
          </a:p>
          <a:p>
            <a:pPr eaLnBrk="1" hangingPunct="1">
              <a:lnSpc>
                <a:spcPct val="80000"/>
              </a:lnSpc>
              <a:buNone/>
            </a:pPr>
            <a:r>
              <a:rPr lang="de-DE" altLang="de-DE" sz="2000" dirty="0">
                <a:latin typeface="Arial Unicode MS" pitchFamily="34" charset="-128"/>
              </a:rPr>
              <a:t>	auf Antrag der Erziehungsberechtigten an der aufnehmenden Mittelschule </a:t>
            </a:r>
          </a:p>
          <a:p>
            <a:pPr eaLnBrk="1" hangingPunct="1">
              <a:lnSpc>
                <a:spcPct val="80000"/>
              </a:lnSpc>
              <a:buNone/>
            </a:pPr>
            <a:endParaRPr lang="de-DE" altLang="de-DE" sz="2000" b="1" u="sng" dirty="0">
              <a:solidFill>
                <a:srgbClr val="FF0000"/>
              </a:solidFill>
              <a:latin typeface="Arial Unicode MS" pitchFamily="34" charset="-128"/>
            </a:endParaRPr>
          </a:p>
          <a:p>
            <a:pPr eaLnBrk="1" hangingPunct="1">
              <a:lnSpc>
                <a:spcPct val="80000"/>
              </a:lnSpc>
              <a:buNone/>
            </a:pPr>
            <a:r>
              <a:rPr lang="de-DE" altLang="de-DE" sz="2000" b="1" dirty="0">
                <a:solidFill>
                  <a:srgbClr val="FF0000"/>
                </a:solidFill>
                <a:latin typeface="Arial Unicode MS" pitchFamily="34" charset="-128"/>
              </a:rPr>
              <a:t>	31.07. + 03.08.2026 (Anmeldung zur Nachprüfung)</a:t>
            </a:r>
            <a:endParaRPr lang="de-DE" altLang="de-DE" sz="2000" dirty="0">
              <a:latin typeface="Arial Unicode MS" pitchFamily="34" charset="-128"/>
            </a:endParaRPr>
          </a:p>
          <a:p>
            <a:pPr eaLnBrk="1" hangingPunct="1">
              <a:lnSpc>
                <a:spcPct val="80000"/>
              </a:lnSpc>
            </a:pPr>
            <a:endParaRPr lang="de-DE" altLang="de-DE" sz="2000" dirty="0">
              <a:latin typeface="Arial Unicode MS" pitchFamily="34" charset="-128"/>
            </a:endParaRPr>
          </a:p>
          <a:p>
            <a:pPr eaLnBrk="1" hangingPunct="1">
              <a:lnSpc>
                <a:spcPct val="80000"/>
              </a:lnSpc>
            </a:pPr>
            <a:r>
              <a:rPr lang="de-DE" altLang="de-DE" sz="2000" b="1" dirty="0">
                <a:latin typeface="Arial Unicode MS" pitchFamily="34" charset="-128"/>
              </a:rPr>
              <a:t>Soll</a:t>
            </a:r>
            <a:r>
              <a:rPr lang="de-DE" altLang="de-DE" sz="2000" dirty="0">
                <a:latin typeface="Arial Unicode MS" pitchFamily="34" charset="-128"/>
              </a:rPr>
              <a:t> </a:t>
            </a:r>
            <a:r>
              <a:rPr lang="de-DE" altLang="de-DE" sz="2000" dirty="0">
                <a:latin typeface="Arial Unicode MS" pitchFamily="34" charset="-128"/>
                <a:sym typeface="Wingdings" panose="05000000000000000000" pitchFamily="2" charset="2"/>
              </a:rPr>
              <a:t> </a:t>
            </a:r>
            <a:r>
              <a:rPr lang="de-DE" altLang="de-DE" sz="2000" dirty="0">
                <a:latin typeface="Arial Unicode MS" pitchFamily="34" charset="-128"/>
              </a:rPr>
              <a:t>In jedem Fach D/M/E mit einer schlechteren Note als 2</a:t>
            </a:r>
          </a:p>
          <a:p>
            <a:pPr eaLnBrk="1" hangingPunct="1">
              <a:lnSpc>
                <a:spcPct val="80000"/>
              </a:lnSpc>
            </a:pPr>
            <a:r>
              <a:rPr lang="de-DE" altLang="de-DE" sz="2000" b="1" dirty="0">
                <a:latin typeface="Arial Unicode MS" pitchFamily="34" charset="-128"/>
              </a:rPr>
              <a:t>Kann</a:t>
            </a:r>
            <a:r>
              <a:rPr lang="de-DE" altLang="de-DE" sz="2000" dirty="0">
                <a:latin typeface="Arial Unicode MS" pitchFamily="34" charset="-128"/>
              </a:rPr>
              <a:t> </a:t>
            </a:r>
            <a:r>
              <a:rPr lang="de-DE" altLang="de-DE" sz="2000" dirty="0">
                <a:latin typeface="Arial Unicode MS" pitchFamily="34" charset="-128"/>
                <a:sym typeface="Wingdings" panose="05000000000000000000" pitchFamily="2" charset="2"/>
              </a:rPr>
              <a:t> In jedem Fach D/M/E mit der Note 2</a:t>
            </a:r>
          </a:p>
          <a:p>
            <a:pPr eaLnBrk="1" hangingPunct="1">
              <a:lnSpc>
                <a:spcPct val="80000"/>
              </a:lnSpc>
            </a:pPr>
            <a:r>
              <a:rPr lang="de-DE" altLang="de-DE" sz="2000" dirty="0">
                <a:latin typeface="Arial Unicode MS" pitchFamily="34" charset="-128"/>
                <a:sym typeface="Wingdings" panose="05000000000000000000" pitchFamily="2" charset="2"/>
              </a:rPr>
              <a:t>Entscheidung liegt bei den Erziehungsberechtigten</a:t>
            </a:r>
          </a:p>
          <a:p>
            <a:pPr eaLnBrk="1" hangingPunct="1">
              <a:lnSpc>
                <a:spcPct val="80000"/>
              </a:lnSpc>
            </a:pPr>
            <a:endParaRPr lang="de-DE" altLang="de-DE" sz="2000" dirty="0">
              <a:latin typeface="Arial Unicode MS" pitchFamily="34" charset="-128"/>
            </a:endParaRPr>
          </a:p>
          <a:p>
            <a:pPr eaLnBrk="1" hangingPunct="1">
              <a:lnSpc>
                <a:spcPct val="80000"/>
              </a:lnSpc>
            </a:pPr>
            <a:r>
              <a:rPr lang="de-DE" altLang="de-DE" sz="2000" dirty="0">
                <a:latin typeface="Arial Unicode MS" pitchFamily="34" charset="-128"/>
              </a:rPr>
              <a:t>Zulassung nur, wenn eine theoretische Verbesserung möglich ist</a:t>
            </a:r>
          </a:p>
          <a:p>
            <a:pPr eaLnBrk="1" hangingPunct="1">
              <a:lnSpc>
                <a:spcPct val="80000"/>
              </a:lnSpc>
            </a:pPr>
            <a:r>
              <a:rPr lang="de-DE" altLang="de-DE" sz="2000" dirty="0">
                <a:latin typeface="Arial Unicode MS" pitchFamily="34" charset="-128"/>
              </a:rPr>
              <a:t>Gesamtzulassung nur, wenn rechnerisch ein Bestehen möglich ist</a:t>
            </a:r>
          </a:p>
          <a:p>
            <a:pPr eaLnBrk="1" hangingPunct="1">
              <a:lnSpc>
                <a:spcPct val="80000"/>
              </a:lnSpc>
            </a:pPr>
            <a:r>
              <a:rPr lang="de-DE" altLang="de-DE" sz="2000" dirty="0">
                <a:latin typeface="Arial Unicode MS" pitchFamily="34" charset="-128"/>
              </a:rPr>
              <a:t>Entscheidung liegt bei der Schule</a:t>
            </a:r>
          </a:p>
          <a:p>
            <a:pPr eaLnBrk="1" hangingPunct="1">
              <a:lnSpc>
                <a:spcPct val="80000"/>
              </a:lnSpc>
            </a:pPr>
            <a:endParaRPr lang="de-DE" altLang="de-DE" sz="2000" dirty="0">
              <a:latin typeface="Arial Unicode MS" pitchFamily="34" charset="-128"/>
            </a:endParaRPr>
          </a:p>
          <a:p>
            <a:pPr eaLnBrk="1" hangingPunct="1">
              <a:lnSpc>
                <a:spcPct val="80000"/>
              </a:lnSpc>
            </a:pPr>
            <a:endParaRPr lang="de-DE" altLang="de-DE" sz="2000" dirty="0">
              <a:latin typeface="Arial Unicode MS" pitchFamily="34" charset="-128"/>
            </a:endParaRPr>
          </a:p>
          <a:p>
            <a:pPr eaLnBrk="1" hangingPunct="1">
              <a:lnSpc>
                <a:spcPct val="80000"/>
              </a:lnSpc>
              <a:buFontTx/>
              <a:buNone/>
            </a:pPr>
            <a:endParaRPr lang="de-DE" altLang="de-DE" sz="2000" dirty="0">
              <a:latin typeface="Arial Unicode MS" pitchFamily="34" charset="-128"/>
            </a:endParaRPr>
          </a:p>
        </p:txBody>
      </p:sp>
      <p:pic>
        <p:nvPicPr>
          <p:cNvPr id="2" name="Grafik 1" descr="Ein Bild, das Grafiken, Design, Logo, Electric Blue (Farbe) enthält.&#10;&#10;Automatisch generierte Beschreibung">
            <a:extLst>
              <a:ext uri="{FF2B5EF4-FFF2-40B4-BE49-F238E27FC236}">
                <a16:creationId xmlns:a16="http://schemas.microsoft.com/office/drawing/2014/main" id="{02798A19-A7DF-D6BC-38B9-14647E6346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0920" y="260826"/>
            <a:ext cx="1583084" cy="1478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2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64704" y="385370"/>
            <a:ext cx="8229600" cy="1143000"/>
          </a:xfrm>
        </p:spPr>
        <p:txBody>
          <a:bodyPr/>
          <a:lstStyle/>
          <a:p>
            <a:pPr eaLnBrk="1" hangingPunct="1"/>
            <a:r>
              <a:rPr lang="de-DE" altLang="de-DE" sz="2800" dirty="0">
                <a:solidFill>
                  <a:schemeClr val="accent6"/>
                </a:solidFill>
                <a:latin typeface="Abadi Extra Light" panose="020B0204020104020204" pitchFamily="34" charset="0"/>
              </a:rPr>
              <a:t>Aufnahmeprüfung</a:t>
            </a:r>
          </a:p>
        </p:txBody>
      </p:sp>
      <p:sp>
        <p:nvSpPr>
          <p:cNvPr id="43011" name="Rectangle 3"/>
          <p:cNvSpPr>
            <a:spLocks noGrp="1" noChangeArrowheads="1"/>
          </p:cNvSpPr>
          <p:nvPr>
            <p:ph type="body" sz="half" idx="1"/>
          </p:nvPr>
        </p:nvSpPr>
        <p:spPr>
          <a:xfrm>
            <a:off x="755650" y="1844675"/>
            <a:ext cx="8208963" cy="4227513"/>
          </a:xfrm>
        </p:spPr>
        <p:txBody>
          <a:bodyPr/>
          <a:lstStyle/>
          <a:p>
            <a:pPr eaLnBrk="1" hangingPunct="1">
              <a:lnSpc>
                <a:spcPct val="80000"/>
              </a:lnSpc>
              <a:buFontTx/>
              <a:buNone/>
            </a:pPr>
            <a:r>
              <a:rPr lang="de-DE" altLang="de-DE" sz="2000" dirty="0">
                <a:latin typeface="Arial Unicode MS" pitchFamily="34" charset="-128"/>
              </a:rPr>
              <a:t>   Bei Nicht-Erreichen des geforderten Notendurchschnitts D/M/E</a:t>
            </a:r>
          </a:p>
          <a:p>
            <a:pPr eaLnBrk="1" hangingPunct="1">
              <a:lnSpc>
                <a:spcPct val="80000"/>
              </a:lnSpc>
              <a:buFontTx/>
              <a:buNone/>
            </a:pPr>
            <a:r>
              <a:rPr lang="de-DE" altLang="de-DE" sz="2000" dirty="0">
                <a:latin typeface="Arial Unicode MS" pitchFamily="34" charset="-128"/>
              </a:rPr>
              <a:t>   auf Antrag der Erziehungsberechtigten 	</a:t>
            </a:r>
            <a:r>
              <a:rPr lang="de-DE" altLang="de-DE" sz="2000" b="1" u="sng" dirty="0">
                <a:solidFill>
                  <a:srgbClr val="FF0000"/>
                </a:solidFill>
                <a:latin typeface="Arial Unicode MS" pitchFamily="34" charset="-128"/>
              </a:rPr>
              <a:t>08.09. - 10.09.2026</a:t>
            </a:r>
          </a:p>
          <a:p>
            <a:pPr eaLnBrk="1" hangingPunct="1">
              <a:lnSpc>
                <a:spcPct val="80000"/>
              </a:lnSpc>
              <a:buFontTx/>
              <a:buNone/>
            </a:pPr>
            <a:endParaRPr lang="de-DE" altLang="de-DE" sz="2000" dirty="0">
              <a:latin typeface="Arial Unicode MS" pitchFamily="34" charset="-128"/>
            </a:endParaRPr>
          </a:p>
          <a:p>
            <a:pPr eaLnBrk="1" hangingPunct="1">
              <a:lnSpc>
                <a:spcPct val="80000"/>
              </a:lnSpc>
              <a:buFontTx/>
              <a:buNone/>
            </a:pPr>
            <a:endParaRPr lang="de-DE" altLang="de-DE" sz="2000" dirty="0">
              <a:latin typeface="Arial Unicode MS" pitchFamily="34" charset="-128"/>
            </a:endParaRPr>
          </a:p>
          <a:p>
            <a:pPr eaLnBrk="1" hangingPunct="1">
              <a:lnSpc>
                <a:spcPct val="80000"/>
              </a:lnSpc>
            </a:pPr>
            <a:r>
              <a:rPr lang="de-DE" altLang="de-DE" sz="2000" dirty="0">
                <a:latin typeface="Arial Unicode MS" pitchFamily="34" charset="-128"/>
              </a:rPr>
              <a:t>Zeugnisnote und Prüfungsnote zählen 50 : 50</a:t>
            </a:r>
          </a:p>
          <a:p>
            <a:pPr eaLnBrk="1" hangingPunct="1">
              <a:lnSpc>
                <a:spcPct val="80000"/>
              </a:lnSpc>
            </a:pPr>
            <a:endParaRPr lang="de-DE" altLang="de-DE" sz="2000" dirty="0">
              <a:latin typeface="Arial Unicode MS" pitchFamily="34" charset="-128"/>
            </a:endParaRPr>
          </a:p>
          <a:p>
            <a:pPr eaLnBrk="1" hangingPunct="1">
              <a:lnSpc>
                <a:spcPct val="80000"/>
              </a:lnSpc>
            </a:pPr>
            <a:r>
              <a:rPr lang="de-DE" altLang="de-DE" sz="2000" dirty="0">
                <a:latin typeface="Arial Unicode MS" pitchFamily="34" charset="-128"/>
              </a:rPr>
              <a:t>Halbe Noten werden abgerundet (2,5 = 2 / 3,5 = 3 / etc.)</a:t>
            </a:r>
          </a:p>
          <a:p>
            <a:pPr eaLnBrk="1" hangingPunct="1">
              <a:lnSpc>
                <a:spcPct val="80000"/>
              </a:lnSpc>
            </a:pPr>
            <a:endParaRPr lang="de-DE" altLang="de-DE" sz="2000" dirty="0">
              <a:latin typeface="Arial Unicode MS" pitchFamily="34" charset="-128"/>
            </a:endParaRPr>
          </a:p>
          <a:p>
            <a:pPr eaLnBrk="1" hangingPunct="1">
              <a:lnSpc>
                <a:spcPct val="80000"/>
              </a:lnSpc>
            </a:pPr>
            <a:r>
              <a:rPr lang="de-DE" altLang="de-DE" sz="2000" dirty="0">
                <a:latin typeface="Arial Unicode MS" pitchFamily="34" charset="-128"/>
              </a:rPr>
              <a:t>Verschlechterung der Gesamtnote kann nicht erfolgen</a:t>
            </a:r>
          </a:p>
          <a:p>
            <a:pPr eaLnBrk="1" hangingPunct="1">
              <a:lnSpc>
                <a:spcPct val="80000"/>
              </a:lnSpc>
            </a:pPr>
            <a:endParaRPr lang="de-DE" altLang="de-DE" sz="2000" dirty="0">
              <a:latin typeface="Arial Unicode MS" pitchFamily="34" charset="-128"/>
            </a:endParaRPr>
          </a:p>
          <a:p>
            <a:pPr eaLnBrk="1" hangingPunct="1">
              <a:lnSpc>
                <a:spcPct val="80000"/>
              </a:lnSpc>
            </a:pPr>
            <a:r>
              <a:rPr lang="de-DE" altLang="de-DE" sz="2000" dirty="0">
                <a:latin typeface="Arial Unicode MS" pitchFamily="34" charset="-128"/>
              </a:rPr>
              <a:t>Die Aufnahmeprüfung  ist bestanden, wenn nach den Prüfungen der geforderte Notenschnitt (2,66 bzw. 2,33 aus D/M/E) erreicht wird.</a:t>
            </a:r>
          </a:p>
          <a:p>
            <a:pPr eaLnBrk="1" hangingPunct="1">
              <a:lnSpc>
                <a:spcPct val="80000"/>
              </a:lnSpc>
              <a:buFontTx/>
              <a:buNone/>
            </a:pPr>
            <a:endParaRPr lang="de-DE" altLang="de-DE" sz="2000" dirty="0">
              <a:latin typeface="Arial Unicode MS" pitchFamily="34" charset="-128"/>
            </a:endParaRPr>
          </a:p>
        </p:txBody>
      </p:sp>
      <p:pic>
        <p:nvPicPr>
          <p:cNvPr id="2" name="Grafik 1" descr="Ein Bild, das Grafiken, Design, Logo, Electric Blue (Farbe) enthält.&#10;&#10;Automatisch generierte Beschreibung">
            <a:extLst>
              <a:ext uri="{FF2B5EF4-FFF2-40B4-BE49-F238E27FC236}">
                <a16:creationId xmlns:a16="http://schemas.microsoft.com/office/drawing/2014/main" id="{ED18F565-31A4-A17B-4954-1D73C63466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217572"/>
            <a:ext cx="1583084" cy="147859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08720" y="395287"/>
            <a:ext cx="8229600" cy="1143000"/>
          </a:xfrm>
        </p:spPr>
        <p:txBody>
          <a:bodyPr/>
          <a:lstStyle/>
          <a:p>
            <a:pPr eaLnBrk="1" hangingPunct="1"/>
            <a:r>
              <a:rPr lang="de-DE" altLang="de-DE" sz="2800" dirty="0">
                <a:solidFill>
                  <a:srgbClr val="002060"/>
                </a:solidFill>
                <a:latin typeface="Abadi Extra Light" panose="020B0204020104020204" pitchFamily="34" charset="0"/>
              </a:rPr>
              <a:t>Aufnahmeprüfung</a:t>
            </a:r>
          </a:p>
        </p:txBody>
      </p:sp>
      <p:sp>
        <p:nvSpPr>
          <p:cNvPr id="43011" name="Rectangle 3"/>
          <p:cNvSpPr>
            <a:spLocks noGrp="1" noChangeArrowheads="1"/>
          </p:cNvSpPr>
          <p:nvPr>
            <p:ph type="body" sz="half" idx="1"/>
          </p:nvPr>
        </p:nvSpPr>
        <p:spPr>
          <a:xfrm>
            <a:off x="766762" y="1862138"/>
            <a:ext cx="7920038" cy="3457575"/>
          </a:xfrm>
        </p:spPr>
        <p:txBody>
          <a:bodyPr/>
          <a:lstStyle/>
          <a:p>
            <a:pPr eaLnBrk="1" hangingPunct="1">
              <a:lnSpc>
                <a:spcPct val="80000"/>
              </a:lnSpc>
              <a:buFontTx/>
              <a:buNone/>
            </a:pPr>
            <a:r>
              <a:rPr lang="de-DE" altLang="de-DE" sz="2000">
                <a:latin typeface="Arial Unicode MS" pitchFamily="34" charset="-128"/>
              </a:rPr>
              <a:t>Beispiele: (Aufnahme in die M7) – geforderter Schnitt 2,66</a:t>
            </a:r>
          </a:p>
          <a:p>
            <a:pPr eaLnBrk="1" hangingPunct="1">
              <a:lnSpc>
                <a:spcPct val="80000"/>
              </a:lnSpc>
              <a:buFontTx/>
              <a:buNone/>
            </a:pPr>
            <a:endParaRPr lang="de-DE" altLang="de-DE" sz="2000">
              <a:latin typeface="Arial Unicode MS" pitchFamily="34" charset="-128"/>
            </a:endParaRPr>
          </a:p>
          <a:p>
            <a:pPr eaLnBrk="1" hangingPunct="1">
              <a:lnSpc>
                <a:spcPct val="80000"/>
              </a:lnSpc>
            </a:pPr>
            <a:r>
              <a:rPr lang="de-DE" altLang="de-DE" sz="2000">
                <a:latin typeface="Arial Unicode MS" pitchFamily="34" charset="-128"/>
              </a:rPr>
              <a:t>Schüler A: Zeugnis             		                                  Deutsch 3   -  Mathe 2  -  Englisch 3			</a:t>
            </a:r>
            <a:r>
              <a:rPr lang="de-DE" altLang="de-DE" sz="2000">
                <a:latin typeface="Arial Unicode MS" pitchFamily="34" charset="-128"/>
                <a:sym typeface="Wingdings" panose="05000000000000000000" pitchFamily="2" charset="2"/>
              </a:rPr>
              <a:t> 2,66</a:t>
            </a:r>
            <a:endParaRPr lang="de-DE" altLang="de-DE" sz="2000">
              <a:latin typeface="Arial Unicode MS" pitchFamily="34" charset="-128"/>
            </a:endParaRPr>
          </a:p>
          <a:p>
            <a:pPr eaLnBrk="1" hangingPunct="1">
              <a:lnSpc>
                <a:spcPct val="80000"/>
              </a:lnSpc>
            </a:pPr>
            <a:r>
              <a:rPr lang="de-DE" altLang="de-DE" sz="2000">
                <a:latin typeface="Arial Unicode MS" pitchFamily="34" charset="-128"/>
                <a:sym typeface="Wingdings" panose="05000000000000000000" pitchFamily="2" charset="2"/>
              </a:rPr>
              <a:t> Übertritt in die M7 (keine Prüfung notwendig)</a:t>
            </a:r>
          </a:p>
          <a:p>
            <a:pPr eaLnBrk="1" hangingPunct="1">
              <a:lnSpc>
                <a:spcPct val="80000"/>
              </a:lnSpc>
            </a:pPr>
            <a:endParaRPr lang="de-DE" altLang="de-DE" sz="2000">
              <a:latin typeface="Arial Unicode MS" pitchFamily="34" charset="-128"/>
            </a:endParaRPr>
          </a:p>
          <a:p>
            <a:pPr eaLnBrk="1" hangingPunct="1">
              <a:lnSpc>
                <a:spcPct val="80000"/>
              </a:lnSpc>
            </a:pPr>
            <a:r>
              <a:rPr lang="de-DE" altLang="de-DE" sz="2000">
                <a:latin typeface="Arial Unicode MS" pitchFamily="34" charset="-128"/>
              </a:rPr>
              <a:t>Schüler B: Zeugnis     		                                           Deutsch 2  -  Mathe 4  -  Englisch 3			</a:t>
            </a:r>
            <a:r>
              <a:rPr lang="de-DE" altLang="de-DE" sz="2000">
                <a:latin typeface="Arial Unicode MS" pitchFamily="34" charset="-128"/>
                <a:sym typeface="Wingdings" panose="05000000000000000000" pitchFamily="2" charset="2"/>
              </a:rPr>
              <a:t> 3,00</a:t>
            </a:r>
            <a:endParaRPr lang="de-DE" altLang="de-DE" sz="2000">
              <a:latin typeface="Arial Unicode MS" pitchFamily="34" charset="-128"/>
            </a:endParaRPr>
          </a:p>
          <a:p>
            <a:pPr eaLnBrk="1" hangingPunct="1">
              <a:lnSpc>
                <a:spcPct val="80000"/>
              </a:lnSpc>
            </a:pPr>
            <a:r>
              <a:rPr lang="de-DE" altLang="de-DE" sz="2000">
                <a:latin typeface="Arial Unicode MS" pitchFamily="34" charset="-128"/>
                <a:sym typeface="Wingdings" panose="05000000000000000000" pitchFamily="2" charset="2"/>
              </a:rPr>
              <a:t> Aufnahmeprüfung in Mathematik und Englisch (</a:t>
            </a:r>
            <a:r>
              <a:rPr lang="de-DE" altLang="de-DE" sz="2000" b="1">
                <a:latin typeface="Arial Unicode MS" pitchFamily="34" charset="-128"/>
                <a:sym typeface="Wingdings" panose="05000000000000000000" pitchFamily="2" charset="2"/>
              </a:rPr>
              <a:t>soll</a:t>
            </a:r>
            <a:r>
              <a:rPr lang="de-DE" altLang="de-DE" sz="2000">
                <a:latin typeface="Arial Unicode MS" pitchFamily="34" charset="-128"/>
                <a:sym typeface="Wingdings" panose="05000000000000000000" pitchFamily="2" charset="2"/>
              </a:rPr>
              <a:t>)</a:t>
            </a:r>
          </a:p>
          <a:p>
            <a:pPr eaLnBrk="1" hangingPunct="1">
              <a:lnSpc>
                <a:spcPct val="80000"/>
              </a:lnSpc>
            </a:pPr>
            <a:r>
              <a:rPr lang="de-DE" altLang="de-DE" sz="2000">
                <a:latin typeface="Arial Unicode MS" pitchFamily="34" charset="-128"/>
                <a:sym typeface="Wingdings" panose="05000000000000000000" pitchFamily="2" charset="2"/>
              </a:rPr>
              <a:t> Aufnahmeprüfung in Deutsch (</a:t>
            </a:r>
            <a:r>
              <a:rPr lang="de-DE" altLang="de-DE" sz="2000" b="1">
                <a:latin typeface="Arial Unicode MS" pitchFamily="34" charset="-128"/>
                <a:sym typeface="Wingdings" panose="05000000000000000000" pitchFamily="2" charset="2"/>
              </a:rPr>
              <a:t>kann</a:t>
            </a:r>
            <a:r>
              <a:rPr lang="de-DE" altLang="de-DE" sz="2000">
                <a:latin typeface="Arial Unicode MS" pitchFamily="34" charset="-128"/>
                <a:sym typeface="Wingdings" panose="05000000000000000000" pitchFamily="2" charset="2"/>
              </a:rPr>
              <a:t>)</a:t>
            </a:r>
            <a:endParaRPr lang="de-DE" altLang="de-DE" sz="2000">
              <a:latin typeface="Arial Unicode MS" pitchFamily="34" charset="-128"/>
            </a:endParaRPr>
          </a:p>
          <a:p>
            <a:pPr eaLnBrk="1" hangingPunct="1">
              <a:lnSpc>
                <a:spcPct val="80000"/>
              </a:lnSpc>
            </a:pPr>
            <a:endParaRPr lang="de-DE" altLang="de-DE" sz="2000">
              <a:latin typeface="Arial Unicode MS" pitchFamily="34" charset="-128"/>
            </a:endParaRPr>
          </a:p>
          <a:p>
            <a:pPr eaLnBrk="1" hangingPunct="1">
              <a:lnSpc>
                <a:spcPct val="80000"/>
              </a:lnSpc>
            </a:pPr>
            <a:r>
              <a:rPr lang="de-DE" altLang="de-DE" sz="2000">
                <a:latin typeface="Arial Unicode MS" pitchFamily="34" charset="-128"/>
              </a:rPr>
              <a:t>Schüler C: Zeugnis               		                                Deutsch 3  -  Mathe 3  -  Englisch 3			</a:t>
            </a:r>
            <a:r>
              <a:rPr lang="de-DE" altLang="de-DE" sz="2000">
                <a:latin typeface="Arial Unicode MS" pitchFamily="34" charset="-128"/>
                <a:sym typeface="Wingdings" panose="05000000000000000000" pitchFamily="2" charset="2"/>
              </a:rPr>
              <a:t> 3,00</a:t>
            </a:r>
          </a:p>
          <a:p>
            <a:pPr eaLnBrk="1" hangingPunct="1">
              <a:lnSpc>
                <a:spcPct val="80000"/>
              </a:lnSpc>
            </a:pPr>
            <a:r>
              <a:rPr lang="de-DE" altLang="de-DE" sz="2000">
                <a:latin typeface="Arial Unicode MS" pitchFamily="34" charset="-128"/>
                <a:sym typeface="Wingdings" panose="05000000000000000000" pitchFamily="2" charset="2"/>
              </a:rPr>
              <a:t> Aufnahmeprüfung in Deutsch, Mathe und Englisch (</a:t>
            </a:r>
            <a:r>
              <a:rPr lang="de-DE" altLang="de-DE" sz="2000" b="1">
                <a:latin typeface="Arial Unicode MS" pitchFamily="34" charset="-128"/>
                <a:sym typeface="Wingdings" panose="05000000000000000000" pitchFamily="2" charset="2"/>
              </a:rPr>
              <a:t>soll</a:t>
            </a:r>
            <a:r>
              <a:rPr lang="de-DE" altLang="de-DE" sz="2000">
                <a:latin typeface="Arial Unicode MS" pitchFamily="34" charset="-128"/>
                <a:sym typeface="Wingdings" panose="05000000000000000000" pitchFamily="2" charset="2"/>
              </a:rPr>
              <a:t>)</a:t>
            </a:r>
            <a:endParaRPr lang="de-DE" altLang="de-DE" sz="2000">
              <a:latin typeface="Arial Unicode MS" pitchFamily="34" charset="-128"/>
            </a:endParaRPr>
          </a:p>
          <a:p>
            <a:pPr eaLnBrk="1" hangingPunct="1">
              <a:lnSpc>
                <a:spcPct val="80000"/>
              </a:lnSpc>
              <a:buFontTx/>
              <a:buNone/>
            </a:pPr>
            <a:endParaRPr lang="de-DE" altLang="de-DE" sz="2000">
              <a:latin typeface="Arial Unicode MS" pitchFamily="34" charset="-128"/>
            </a:endParaRPr>
          </a:p>
        </p:txBody>
      </p:sp>
      <p:pic>
        <p:nvPicPr>
          <p:cNvPr id="2" name="Grafik 1" descr="Ein Bild, das Grafiken, Design, Logo, Electric Blue (Farbe) enthält.&#10;&#10;Automatisch generierte Beschreibung">
            <a:extLst>
              <a:ext uri="{FF2B5EF4-FFF2-40B4-BE49-F238E27FC236}">
                <a16:creationId xmlns:a16="http://schemas.microsoft.com/office/drawing/2014/main" id="{07BED4E3-A1C1-38E8-2AA8-81C9EA0562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221615"/>
            <a:ext cx="1583084" cy="147859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063750" y="507805"/>
            <a:ext cx="8229600" cy="1143000"/>
          </a:xfrm>
        </p:spPr>
        <p:txBody>
          <a:bodyPr/>
          <a:lstStyle/>
          <a:p>
            <a:pPr eaLnBrk="1" hangingPunct="1"/>
            <a:r>
              <a:rPr lang="de-DE" altLang="de-DE" sz="2800" dirty="0">
                <a:solidFill>
                  <a:srgbClr val="002060"/>
                </a:solidFill>
                <a:latin typeface="Abadi Extra Light" panose="020B0204020104020204" pitchFamily="34" charset="0"/>
              </a:rPr>
              <a:t>Aufnahmeprüfung</a:t>
            </a:r>
          </a:p>
        </p:txBody>
      </p:sp>
      <p:sp>
        <p:nvSpPr>
          <p:cNvPr id="43011" name="Rectangle 3"/>
          <p:cNvSpPr>
            <a:spLocks noGrp="1" noChangeArrowheads="1"/>
          </p:cNvSpPr>
          <p:nvPr>
            <p:ph type="body" sz="half" idx="1"/>
          </p:nvPr>
        </p:nvSpPr>
        <p:spPr>
          <a:xfrm>
            <a:off x="755650" y="1916113"/>
            <a:ext cx="7920038" cy="2808287"/>
          </a:xfrm>
        </p:spPr>
        <p:txBody>
          <a:bodyPr/>
          <a:lstStyle/>
          <a:p>
            <a:pPr eaLnBrk="1" hangingPunct="1">
              <a:lnSpc>
                <a:spcPct val="80000"/>
              </a:lnSpc>
              <a:buFontTx/>
              <a:buNone/>
            </a:pPr>
            <a:r>
              <a:rPr lang="de-DE" altLang="de-DE" sz="2000">
                <a:latin typeface="Arial Unicode MS" pitchFamily="34" charset="-128"/>
              </a:rPr>
              <a:t>Beispiele: (Aufnahme in die M7) – geforderter Schnitt 2,66</a:t>
            </a:r>
          </a:p>
          <a:p>
            <a:pPr eaLnBrk="1" hangingPunct="1">
              <a:lnSpc>
                <a:spcPct val="80000"/>
              </a:lnSpc>
              <a:buFontTx/>
              <a:buNone/>
            </a:pPr>
            <a:endParaRPr lang="de-DE" altLang="de-DE" sz="2000">
              <a:latin typeface="Arial Unicode MS" pitchFamily="34" charset="-128"/>
            </a:endParaRPr>
          </a:p>
          <a:p>
            <a:pPr eaLnBrk="1" hangingPunct="1">
              <a:lnSpc>
                <a:spcPct val="80000"/>
              </a:lnSpc>
              <a:buFontTx/>
              <a:buNone/>
            </a:pPr>
            <a:endParaRPr lang="de-DE" altLang="de-DE" sz="2000">
              <a:latin typeface="Arial Unicode MS" pitchFamily="34" charset="-128"/>
            </a:endParaRPr>
          </a:p>
        </p:txBody>
      </p:sp>
      <p:graphicFrame>
        <p:nvGraphicFramePr>
          <p:cNvPr id="7" name="Tabelle 6"/>
          <p:cNvGraphicFramePr>
            <a:graphicFrameLocks noGrp="1"/>
          </p:cNvGraphicFramePr>
          <p:nvPr/>
        </p:nvGraphicFramePr>
        <p:xfrm>
          <a:off x="684213" y="2565400"/>
          <a:ext cx="7848600" cy="1854200"/>
        </p:xfrm>
        <a:graphic>
          <a:graphicData uri="http://schemas.openxmlformats.org/drawingml/2006/table">
            <a:tbl>
              <a:tblPr firstRow="1" bandRow="1">
                <a:tableStyleId>{21E4AEA4-8DFA-4A89-87EB-49C32662AFE0}</a:tableStyleId>
              </a:tblPr>
              <a:tblGrid>
                <a:gridCol w="1308100">
                  <a:extLst>
                    <a:ext uri="{9D8B030D-6E8A-4147-A177-3AD203B41FA5}">
                      <a16:colId xmlns:a16="http://schemas.microsoft.com/office/drawing/2014/main" val="20000"/>
                    </a:ext>
                  </a:extLst>
                </a:gridCol>
                <a:gridCol w="1355459">
                  <a:extLst>
                    <a:ext uri="{9D8B030D-6E8A-4147-A177-3AD203B41FA5}">
                      <a16:colId xmlns:a16="http://schemas.microsoft.com/office/drawing/2014/main" val="20001"/>
                    </a:ext>
                  </a:extLst>
                </a:gridCol>
                <a:gridCol w="1260741">
                  <a:extLst>
                    <a:ext uri="{9D8B030D-6E8A-4147-A177-3AD203B41FA5}">
                      <a16:colId xmlns:a16="http://schemas.microsoft.com/office/drawing/2014/main" val="20002"/>
                    </a:ext>
                  </a:extLst>
                </a:gridCol>
                <a:gridCol w="1308100">
                  <a:extLst>
                    <a:ext uri="{9D8B030D-6E8A-4147-A177-3AD203B41FA5}">
                      <a16:colId xmlns:a16="http://schemas.microsoft.com/office/drawing/2014/main" val="20003"/>
                    </a:ext>
                  </a:extLst>
                </a:gridCol>
                <a:gridCol w="1391463">
                  <a:extLst>
                    <a:ext uri="{9D8B030D-6E8A-4147-A177-3AD203B41FA5}">
                      <a16:colId xmlns:a16="http://schemas.microsoft.com/office/drawing/2014/main" val="20004"/>
                    </a:ext>
                  </a:extLst>
                </a:gridCol>
                <a:gridCol w="1224737">
                  <a:extLst>
                    <a:ext uri="{9D8B030D-6E8A-4147-A177-3AD203B41FA5}">
                      <a16:colId xmlns:a16="http://schemas.microsoft.com/office/drawing/2014/main" val="20005"/>
                    </a:ext>
                  </a:extLst>
                </a:gridCol>
              </a:tblGrid>
              <a:tr h="370840">
                <a:tc>
                  <a:txBody>
                    <a:bodyPr/>
                    <a:lstStyle/>
                    <a:p>
                      <a:r>
                        <a:rPr lang="de-DE" dirty="0"/>
                        <a:t>Zeugnis</a:t>
                      </a:r>
                    </a:p>
                  </a:txBody>
                  <a:tcPr marL="91437" marR="91437"/>
                </a:tc>
                <a:tc>
                  <a:txBody>
                    <a:bodyPr/>
                    <a:lstStyle/>
                    <a:p>
                      <a:r>
                        <a:rPr lang="de-DE" dirty="0"/>
                        <a:t>Prüfung</a:t>
                      </a:r>
                    </a:p>
                  </a:txBody>
                  <a:tcPr marL="91437" marR="91437"/>
                </a:tc>
                <a:tc>
                  <a:txBody>
                    <a:bodyPr/>
                    <a:lstStyle/>
                    <a:p>
                      <a:pPr algn="ctr"/>
                      <a:r>
                        <a:rPr lang="de-DE" b="1" dirty="0"/>
                        <a:t>Gesamt</a:t>
                      </a:r>
                    </a:p>
                  </a:txBody>
                  <a:tcPr marL="91437" marR="91437">
                    <a:lnR w="38100" cap="flat" cmpd="sng" algn="ctr">
                      <a:solidFill>
                        <a:schemeClr val="tx1"/>
                      </a:solidFill>
                      <a:prstDash val="solid"/>
                      <a:round/>
                      <a:headEnd type="none" w="med" len="med"/>
                      <a:tailEnd type="none" w="med" len="med"/>
                    </a:lnR>
                  </a:tcPr>
                </a:tc>
                <a:tc>
                  <a:txBody>
                    <a:bodyPr/>
                    <a:lstStyle/>
                    <a:p>
                      <a:r>
                        <a:rPr lang="de-DE" dirty="0"/>
                        <a:t>Zeugnis</a:t>
                      </a:r>
                    </a:p>
                  </a:txBody>
                  <a:tcPr marL="91437" marR="91437">
                    <a:lnL w="381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de-DE" dirty="0"/>
                        <a:t>Prüfung</a:t>
                      </a:r>
                    </a:p>
                  </a:txBody>
                  <a:tcPr marL="91437" marR="91437">
                    <a:lnL w="12700" cmpd="sng">
                      <a:noFill/>
                    </a:lnL>
                  </a:tcPr>
                </a:tc>
                <a:tc>
                  <a:txBody>
                    <a:bodyPr/>
                    <a:lstStyle/>
                    <a:p>
                      <a:pPr algn="ctr"/>
                      <a:r>
                        <a:rPr lang="de-DE" b="1" dirty="0"/>
                        <a:t>Gesamt</a:t>
                      </a:r>
                    </a:p>
                  </a:txBody>
                  <a:tcPr marL="91437" marR="91437"/>
                </a:tc>
                <a:extLst>
                  <a:ext uri="{0D108BD9-81ED-4DB2-BD59-A6C34878D82A}">
                    <a16:rowId xmlns:a16="http://schemas.microsoft.com/office/drawing/2014/main" val="10000"/>
                  </a:ext>
                </a:extLst>
              </a:tr>
              <a:tr h="370840">
                <a:tc>
                  <a:txBody>
                    <a:bodyPr/>
                    <a:lstStyle/>
                    <a:p>
                      <a:r>
                        <a:rPr lang="de-DE" dirty="0"/>
                        <a:t>DEU</a:t>
                      </a:r>
                      <a:r>
                        <a:rPr lang="de-DE" baseline="0" dirty="0"/>
                        <a:t> 2</a:t>
                      </a:r>
                      <a:endParaRPr lang="de-DE" dirty="0"/>
                    </a:p>
                  </a:txBody>
                  <a:tcPr marL="91437" marR="91437"/>
                </a:tc>
                <a:tc>
                  <a:txBody>
                    <a:bodyPr/>
                    <a:lstStyle/>
                    <a:p>
                      <a:endParaRPr lang="de-DE" dirty="0"/>
                    </a:p>
                  </a:txBody>
                  <a:tcPr marL="91437" marR="91437"/>
                </a:tc>
                <a:tc>
                  <a:txBody>
                    <a:bodyPr/>
                    <a:lstStyle/>
                    <a:p>
                      <a:pPr algn="ctr"/>
                      <a:r>
                        <a:rPr lang="de-DE" b="1" dirty="0">
                          <a:solidFill>
                            <a:srgbClr val="FF0000"/>
                          </a:solidFill>
                        </a:rPr>
                        <a:t>2</a:t>
                      </a:r>
                    </a:p>
                  </a:txBody>
                  <a:tcPr marL="91437" marR="91437">
                    <a:lnR w="38100" cap="flat" cmpd="sng" algn="ctr">
                      <a:solidFill>
                        <a:schemeClr val="tx1"/>
                      </a:solidFill>
                      <a:prstDash val="solid"/>
                      <a:round/>
                      <a:headEnd type="none" w="med" len="med"/>
                      <a:tailEnd type="none" w="med" len="med"/>
                    </a:lnR>
                  </a:tcPr>
                </a:tc>
                <a:tc>
                  <a:txBody>
                    <a:bodyPr/>
                    <a:lstStyle/>
                    <a:p>
                      <a:r>
                        <a:rPr lang="de-DE" dirty="0"/>
                        <a:t>DEU 2</a:t>
                      </a:r>
                    </a:p>
                  </a:txBody>
                  <a:tcPr marL="91437" marR="91437">
                    <a:lnL w="381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de-DE" dirty="0">
                          <a:solidFill>
                            <a:srgbClr val="00B050"/>
                          </a:solidFill>
                        </a:rPr>
                        <a:t>Note 1</a:t>
                      </a:r>
                    </a:p>
                  </a:txBody>
                  <a:tcPr marL="91437" marR="91437">
                    <a:lnL w="12700" cmpd="sng">
                      <a:noFill/>
                    </a:lnL>
                  </a:tcPr>
                </a:tc>
                <a:tc>
                  <a:txBody>
                    <a:bodyPr/>
                    <a:lstStyle/>
                    <a:p>
                      <a:pPr algn="ctr"/>
                      <a:r>
                        <a:rPr lang="de-DE" b="1" dirty="0">
                          <a:solidFill>
                            <a:srgbClr val="FF0000"/>
                          </a:solidFill>
                        </a:rPr>
                        <a:t>1</a:t>
                      </a:r>
                    </a:p>
                  </a:txBody>
                  <a:tcPr marL="91437" marR="91437"/>
                </a:tc>
                <a:extLst>
                  <a:ext uri="{0D108BD9-81ED-4DB2-BD59-A6C34878D82A}">
                    <a16:rowId xmlns:a16="http://schemas.microsoft.com/office/drawing/2014/main" val="10001"/>
                  </a:ext>
                </a:extLst>
              </a:tr>
              <a:tr h="370840">
                <a:tc>
                  <a:txBody>
                    <a:bodyPr/>
                    <a:lstStyle/>
                    <a:p>
                      <a:r>
                        <a:rPr lang="de-DE" dirty="0"/>
                        <a:t>MAT 4</a:t>
                      </a:r>
                    </a:p>
                  </a:txBody>
                  <a:tcPr marL="91437" marR="91437"/>
                </a:tc>
                <a:tc>
                  <a:txBody>
                    <a:bodyPr/>
                    <a:lstStyle/>
                    <a:p>
                      <a:r>
                        <a:rPr lang="de-DE" dirty="0">
                          <a:solidFill>
                            <a:srgbClr val="00B050"/>
                          </a:solidFill>
                        </a:rPr>
                        <a:t>Note 3</a:t>
                      </a:r>
                    </a:p>
                  </a:txBody>
                  <a:tcPr marL="91437" marR="91437"/>
                </a:tc>
                <a:tc>
                  <a:txBody>
                    <a:bodyPr/>
                    <a:lstStyle/>
                    <a:p>
                      <a:pPr algn="ctr"/>
                      <a:r>
                        <a:rPr lang="de-DE" b="1" dirty="0">
                          <a:solidFill>
                            <a:srgbClr val="FF0000"/>
                          </a:solidFill>
                        </a:rPr>
                        <a:t>3</a:t>
                      </a:r>
                    </a:p>
                  </a:txBody>
                  <a:tcPr marL="91437" marR="91437">
                    <a:lnR w="38100" cap="flat" cmpd="sng" algn="ctr">
                      <a:solidFill>
                        <a:schemeClr val="tx1"/>
                      </a:solidFill>
                      <a:prstDash val="solid"/>
                      <a:round/>
                      <a:headEnd type="none" w="med" len="med"/>
                      <a:tailEnd type="none" w="med" len="med"/>
                    </a:lnR>
                  </a:tcPr>
                </a:tc>
                <a:tc>
                  <a:txBody>
                    <a:bodyPr/>
                    <a:lstStyle/>
                    <a:p>
                      <a:r>
                        <a:rPr lang="de-DE" dirty="0"/>
                        <a:t>MAT 4</a:t>
                      </a:r>
                    </a:p>
                  </a:txBody>
                  <a:tcPr marL="91437" marR="91437">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de-DE" dirty="0">
                          <a:solidFill>
                            <a:srgbClr val="00B050"/>
                          </a:solidFill>
                        </a:rPr>
                        <a:t>Note 4</a:t>
                      </a:r>
                    </a:p>
                  </a:txBody>
                  <a:tcPr marL="91437" marR="91437">
                    <a:lnL w="12700" cmpd="sng">
                      <a:noFill/>
                    </a:lnL>
                  </a:tcPr>
                </a:tc>
                <a:tc>
                  <a:txBody>
                    <a:bodyPr/>
                    <a:lstStyle/>
                    <a:p>
                      <a:pPr algn="ctr"/>
                      <a:r>
                        <a:rPr lang="de-DE" b="1" dirty="0">
                          <a:solidFill>
                            <a:srgbClr val="FF0000"/>
                          </a:solidFill>
                        </a:rPr>
                        <a:t>4</a:t>
                      </a:r>
                    </a:p>
                  </a:txBody>
                  <a:tcPr marL="91437" marR="91437"/>
                </a:tc>
                <a:extLst>
                  <a:ext uri="{0D108BD9-81ED-4DB2-BD59-A6C34878D82A}">
                    <a16:rowId xmlns:a16="http://schemas.microsoft.com/office/drawing/2014/main" val="10002"/>
                  </a:ext>
                </a:extLst>
              </a:tr>
              <a:tr h="370840">
                <a:tc>
                  <a:txBody>
                    <a:bodyPr/>
                    <a:lstStyle/>
                    <a:p>
                      <a:r>
                        <a:rPr lang="de-DE" dirty="0"/>
                        <a:t>ENG 3</a:t>
                      </a:r>
                    </a:p>
                  </a:txBody>
                  <a:tcPr marL="91437" marR="91437"/>
                </a:tc>
                <a:tc>
                  <a:txBody>
                    <a:bodyPr/>
                    <a:lstStyle/>
                    <a:p>
                      <a:r>
                        <a:rPr lang="de-DE" dirty="0">
                          <a:solidFill>
                            <a:srgbClr val="00B050"/>
                          </a:solidFill>
                        </a:rPr>
                        <a:t>Note 3</a:t>
                      </a:r>
                    </a:p>
                  </a:txBody>
                  <a:tcPr marL="91437" marR="91437"/>
                </a:tc>
                <a:tc>
                  <a:txBody>
                    <a:bodyPr/>
                    <a:lstStyle/>
                    <a:p>
                      <a:pPr algn="ctr"/>
                      <a:r>
                        <a:rPr lang="de-DE" b="1" dirty="0">
                          <a:solidFill>
                            <a:srgbClr val="FF0000"/>
                          </a:solidFill>
                        </a:rPr>
                        <a:t>3</a:t>
                      </a:r>
                    </a:p>
                  </a:txBody>
                  <a:tcPr marL="91437" marR="91437">
                    <a:lnR w="38100" cap="flat" cmpd="sng" algn="ctr">
                      <a:solidFill>
                        <a:schemeClr val="tx1"/>
                      </a:solidFill>
                      <a:prstDash val="solid"/>
                      <a:round/>
                      <a:headEnd type="none" w="med" len="med"/>
                      <a:tailEnd type="none" w="med" len="med"/>
                    </a:lnR>
                  </a:tcPr>
                </a:tc>
                <a:tc>
                  <a:txBody>
                    <a:bodyPr/>
                    <a:lstStyle/>
                    <a:p>
                      <a:r>
                        <a:rPr lang="de-DE" dirty="0"/>
                        <a:t>ENG 3</a:t>
                      </a:r>
                    </a:p>
                  </a:txBody>
                  <a:tcPr marL="91437" marR="91437">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de-DE" dirty="0">
                          <a:solidFill>
                            <a:srgbClr val="00B050"/>
                          </a:solidFill>
                        </a:rPr>
                        <a:t>Note 3</a:t>
                      </a:r>
                    </a:p>
                  </a:txBody>
                  <a:tcPr marL="91437" marR="91437">
                    <a:lnL w="12700" cmpd="sng">
                      <a:noFill/>
                    </a:lnL>
                  </a:tcPr>
                </a:tc>
                <a:tc>
                  <a:txBody>
                    <a:bodyPr/>
                    <a:lstStyle/>
                    <a:p>
                      <a:pPr algn="ctr"/>
                      <a:r>
                        <a:rPr lang="de-DE" b="1" dirty="0">
                          <a:solidFill>
                            <a:srgbClr val="FF0000"/>
                          </a:solidFill>
                        </a:rPr>
                        <a:t>3</a:t>
                      </a:r>
                    </a:p>
                  </a:txBody>
                  <a:tcPr marL="91437" marR="91437"/>
                </a:tc>
                <a:extLst>
                  <a:ext uri="{0D108BD9-81ED-4DB2-BD59-A6C34878D82A}">
                    <a16:rowId xmlns:a16="http://schemas.microsoft.com/office/drawing/2014/main" val="10003"/>
                  </a:ext>
                </a:extLst>
              </a:tr>
              <a:tr h="370840">
                <a:tc>
                  <a:txBody>
                    <a:bodyPr/>
                    <a:lstStyle/>
                    <a:p>
                      <a:endParaRPr lang="de-DE" dirty="0"/>
                    </a:p>
                  </a:txBody>
                  <a:tcPr marL="91437" marR="91437"/>
                </a:tc>
                <a:tc>
                  <a:txBody>
                    <a:bodyPr/>
                    <a:lstStyle/>
                    <a:p>
                      <a:r>
                        <a:rPr lang="de-DE" b="1" dirty="0"/>
                        <a:t>bestanden</a:t>
                      </a:r>
                    </a:p>
                  </a:txBody>
                  <a:tcPr marL="91437" marR="91437"/>
                </a:tc>
                <a:tc>
                  <a:txBody>
                    <a:bodyPr/>
                    <a:lstStyle/>
                    <a:p>
                      <a:pPr algn="ctr"/>
                      <a:r>
                        <a:rPr lang="de-DE" b="1" dirty="0">
                          <a:solidFill>
                            <a:srgbClr val="FF0000"/>
                          </a:solidFill>
                        </a:rPr>
                        <a:t>2,66 </a:t>
                      </a:r>
                    </a:p>
                  </a:txBody>
                  <a:tcPr marL="91437" marR="91437">
                    <a:lnR w="38100" cap="flat" cmpd="sng" algn="ctr">
                      <a:solidFill>
                        <a:schemeClr val="tx1"/>
                      </a:solidFill>
                      <a:prstDash val="solid"/>
                      <a:round/>
                      <a:headEnd type="none" w="med" len="med"/>
                      <a:tailEnd type="none" w="med" len="med"/>
                    </a:lnR>
                  </a:tcPr>
                </a:tc>
                <a:tc>
                  <a:txBody>
                    <a:bodyPr/>
                    <a:lstStyle/>
                    <a:p>
                      <a:endParaRPr lang="de-DE" dirty="0"/>
                    </a:p>
                  </a:txBody>
                  <a:tcPr marL="91437" marR="91437">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de-DE" b="1" dirty="0"/>
                        <a:t>bestanden</a:t>
                      </a:r>
                    </a:p>
                  </a:txBody>
                  <a:tcPr marL="91437" marR="91437">
                    <a:lnL w="12700" cmpd="sng">
                      <a:noFill/>
                    </a:lnL>
                  </a:tcPr>
                </a:tc>
                <a:tc>
                  <a:txBody>
                    <a:bodyPr/>
                    <a:lstStyle/>
                    <a:p>
                      <a:pPr algn="ctr"/>
                      <a:r>
                        <a:rPr lang="de-DE" b="1" dirty="0">
                          <a:solidFill>
                            <a:srgbClr val="FF0000"/>
                          </a:solidFill>
                        </a:rPr>
                        <a:t>2,66</a:t>
                      </a:r>
                    </a:p>
                  </a:txBody>
                  <a:tcPr marL="91437" marR="91437"/>
                </a:tc>
                <a:extLst>
                  <a:ext uri="{0D108BD9-81ED-4DB2-BD59-A6C34878D82A}">
                    <a16:rowId xmlns:a16="http://schemas.microsoft.com/office/drawing/2014/main" val="10004"/>
                  </a:ext>
                </a:extLst>
              </a:tr>
            </a:tbl>
          </a:graphicData>
        </a:graphic>
      </p:graphicFrame>
      <p:sp>
        <p:nvSpPr>
          <p:cNvPr id="42038" name="Textfeld 7"/>
          <p:cNvSpPr txBox="1">
            <a:spLocks noChangeArrowheads="1"/>
          </p:cNvSpPr>
          <p:nvPr/>
        </p:nvSpPr>
        <p:spPr bwMode="auto">
          <a:xfrm>
            <a:off x="684213" y="4724400"/>
            <a:ext cx="7991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a:p>
            <a:pPr eaLnBrk="1" hangingPunct="1">
              <a:spcBef>
                <a:spcPct val="0"/>
              </a:spcBef>
              <a:buFontTx/>
              <a:buNone/>
            </a:pPr>
            <a:endParaRPr lang="de-DE" altLang="de-DE" sz="1800"/>
          </a:p>
        </p:txBody>
      </p:sp>
      <p:sp>
        <p:nvSpPr>
          <p:cNvPr id="10" name="Rechteck 9"/>
          <p:cNvSpPr/>
          <p:nvPr/>
        </p:nvSpPr>
        <p:spPr>
          <a:xfrm>
            <a:off x="3563938" y="2997200"/>
            <a:ext cx="792162" cy="28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a:p>
        </p:txBody>
      </p:sp>
      <p:sp>
        <p:nvSpPr>
          <p:cNvPr id="11" name="Rechteck 10"/>
          <p:cNvSpPr/>
          <p:nvPr/>
        </p:nvSpPr>
        <p:spPr>
          <a:xfrm>
            <a:off x="2051050" y="3357563"/>
            <a:ext cx="792163" cy="287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a:p>
        </p:txBody>
      </p:sp>
      <p:sp>
        <p:nvSpPr>
          <p:cNvPr id="12" name="Rechteck 11"/>
          <p:cNvSpPr/>
          <p:nvPr/>
        </p:nvSpPr>
        <p:spPr>
          <a:xfrm>
            <a:off x="3563938" y="3357563"/>
            <a:ext cx="792162" cy="287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3" name="Rechteck 12"/>
          <p:cNvSpPr/>
          <p:nvPr/>
        </p:nvSpPr>
        <p:spPr>
          <a:xfrm>
            <a:off x="2051050" y="3716338"/>
            <a:ext cx="792163"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4" name="Rechteck 13"/>
          <p:cNvSpPr/>
          <p:nvPr/>
        </p:nvSpPr>
        <p:spPr>
          <a:xfrm>
            <a:off x="3563938" y="3716338"/>
            <a:ext cx="792162"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5" name="Rechteck 14"/>
          <p:cNvSpPr/>
          <p:nvPr/>
        </p:nvSpPr>
        <p:spPr>
          <a:xfrm>
            <a:off x="2051050" y="4076700"/>
            <a:ext cx="2305050"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6" name="Rechteck 15"/>
          <p:cNvSpPr/>
          <p:nvPr/>
        </p:nvSpPr>
        <p:spPr>
          <a:xfrm>
            <a:off x="6011863" y="2997200"/>
            <a:ext cx="792162" cy="28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7" name="Rechteck 16"/>
          <p:cNvSpPr/>
          <p:nvPr/>
        </p:nvSpPr>
        <p:spPr>
          <a:xfrm>
            <a:off x="7524750" y="2997200"/>
            <a:ext cx="792163" cy="28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8" name="Rechteck 17"/>
          <p:cNvSpPr/>
          <p:nvPr/>
        </p:nvSpPr>
        <p:spPr>
          <a:xfrm>
            <a:off x="6011863" y="3357563"/>
            <a:ext cx="792162" cy="287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9" name="Rechteck 18"/>
          <p:cNvSpPr/>
          <p:nvPr/>
        </p:nvSpPr>
        <p:spPr>
          <a:xfrm>
            <a:off x="7524750" y="3357563"/>
            <a:ext cx="792163" cy="287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20" name="Rechteck 19"/>
          <p:cNvSpPr/>
          <p:nvPr/>
        </p:nvSpPr>
        <p:spPr>
          <a:xfrm>
            <a:off x="6011863" y="3716338"/>
            <a:ext cx="792162"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21" name="Rechteck 20"/>
          <p:cNvSpPr/>
          <p:nvPr/>
        </p:nvSpPr>
        <p:spPr>
          <a:xfrm>
            <a:off x="7524750" y="3716338"/>
            <a:ext cx="792163"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22" name="Rechteck 21"/>
          <p:cNvSpPr/>
          <p:nvPr/>
        </p:nvSpPr>
        <p:spPr>
          <a:xfrm>
            <a:off x="6011863" y="4076700"/>
            <a:ext cx="2305050"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pic>
        <p:nvPicPr>
          <p:cNvPr id="2" name="Grafik 1" descr="Ein Bild, das Grafiken, Design, Logo, Electric Blue (Farbe) enthält.&#10;&#10;Automatisch generierte Beschreibung">
            <a:extLst>
              <a:ext uri="{FF2B5EF4-FFF2-40B4-BE49-F238E27FC236}">
                <a16:creationId xmlns:a16="http://schemas.microsoft.com/office/drawing/2014/main" id="{5588BA00-2874-B18C-A8F4-687E9AA667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2392" y="521995"/>
            <a:ext cx="924521" cy="8635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left)">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xit"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701616"/>
            <a:ext cx="8229600" cy="1143000"/>
          </a:xfrm>
        </p:spPr>
        <p:txBody>
          <a:bodyPr/>
          <a:lstStyle/>
          <a:p>
            <a:pPr eaLnBrk="1" hangingPunct="1"/>
            <a:r>
              <a:rPr lang="de-DE" altLang="de-DE" sz="2800" dirty="0">
                <a:solidFill>
                  <a:srgbClr val="002060"/>
                </a:solidFill>
                <a:latin typeface="Abadi Extra Light" panose="020B0204020104020204" pitchFamily="34" charset="0"/>
              </a:rPr>
              <a:t>Was ist der M-Zug eigentlich ?</a:t>
            </a:r>
            <a:br>
              <a:rPr lang="de-DE" altLang="de-DE" sz="2800" dirty="0">
                <a:solidFill>
                  <a:srgbClr val="002060"/>
                </a:solidFill>
                <a:latin typeface="Abadi Extra Light" panose="020B0204020104020204" pitchFamily="34" charset="0"/>
              </a:rPr>
            </a:br>
            <a:endParaRPr lang="de-DE" altLang="de-DE" sz="2800" dirty="0"/>
          </a:p>
        </p:txBody>
      </p:sp>
      <p:sp>
        <p:nvSpPr>
          <p:cNvPr id="6147" name="Rectangle 3"/>
          <p:cNvSpPr>
            <a:spLocks noGrp="1" noChangeArrowheads="1"/>
          </p:cNvSpPr>
          <p:nvPr>
            <p:ph type="body" sz="half" idx="1"/>
          </p:nvPr>
        </p:nvSpPr>
        <p:spPr>
          <a:noFill/>
        </p:spPr>
        <p:txBody>
          <a:bodyPr/>
          <a:lstStyle/>
          <a:p>
            <a:pPr eaLnBrk="1" hangingPunct="1">
              <a:buFontTx/>
              <a:buNone/>
            </a:pPr>
            <a:endParaRPr lang="de-DE" altLang="de-DE" sz="900" dirty="0"/>
          </a:p>
          <a:p>
            <a:pPr eaLnBrk="1" hangingPunct="1">
              <a:buFontTx/>
              <a:buNone/>
            </a:pPr>
            <a:endParaRPr lang="de-DE" altLang="de-DE" sz="900" dirty="0"/>
          </a:p>
          <a:p>
            <a:pPr eaLnBrk="1" hangingPunct="1">
              <a:buFontTx/>
              <a:buNone/>
            </a:pPr>
            <a:endParaRPr lang="de-DE" altLang="de-DE" sz="900" dirty="0"/>
          </a:p>
          <a:p>
            <a:pPr eaLnBrk="1" hangingPunct="1">
              <a:buFontTx/>
              <a:buNone/>
            </a:pPr>
            <a:endParaRPr lang="de-DE" altLang="de-DE" sz="900" dirty="0"/>
          </a:p>
          <a:p>
            <a:pPr eaLnBrk="1" hangingPunct="1">
              <a:buFontTx/>
              <a:buNone/>
            </a:pPr>
            <a:endParaRPr lang="de-DE" altLang="de-DE" sz="900" dirty="0"/>
          </a:p>
          <a:p>
            <a:pPr eaLnBrk="1" hangingPunct="1">
              <a:buFontTx/>
              <a:buNone/>
            </a:pPr>
            <a:endParaRPr lang="de-DE" altLang="de-DE" sz="900" dirty="0"/>
          </a:p>
          <a:p>
            <a:pPr eaLnBrk="1" hangingPunct="1">
              <a:buFontTx/>
              <a:buNone/>
            </a:pPr>
            <a:endParaRPr lang="de-DE" altLang="de-DE" sz="900" dirty="0"/>
          </a:p>
          <a:p>
            <a:pPr eaLnBrk="1" hangingPunct="1">
              <a:buFontTx/>
              <a:buNone/>
            </a:pPr>
            <a:endParaRPr lang="de-DE" altLang="de-DE" sz="900" dirty="0"/>
          </a:p>
          <a:p>
            <a:pPr eaLnBrk="1" hangingPunct="1">
              <a:buFontTx/>
              <a:buNone/>
            </a:pPr>
            <a:endParaRPr lang="de-DE" altLang="de-DE" sz="900" dirty="0"/>
          </a:p>
          <a:p>
            <a:pPr eaLnBrk="1" hangingPunct="1">
              <a:buFontTx/>
              <a:buNone/>
            </a:pPr>
            <a:endParaRPr lang="de-DE" altLang="de-DE" sz="900" dirty="0"/>
          </a:p>
          <a:p>
            <a:pPr eaLnBrk="1" hangingPunct="1">
              <a:buFontTx/>
              <a:buNone/>
            </a:pPr>
            <a:endParaRPr lang="de-DE" altLang="de-DE" sz="900" dirty="0"/>
          </a:p>
          <a:p>
            <a:pPr eaLnBrk="1" hangingPunct="1">
              <a:buFontTx/>
              <a:buNone/>
            </a:pPr>
            <a:endParaRPr lang="de-DE" altLang="de-DE" sz="900" dirty="0"/>
          </a:p>
          <a:p>
            <a:pPr eaLnBrk="1" hangingPunct="1">
              <a:buFontTx/>
              <a:buNone/>
            </a:pPr>
            <a:endParaRPr lang="de-DE" altLang="de-DE" sz="900" dirty="0"/>
          </a:p>
        </p:txBody>
      </p:sp>
      <p:sp>
        <p:nvSpPr>
          <p:cNvPr id="6149" name="Text Box 10"/>
          <p:cNvSpPr txBox="1">
            <a:spLocks noChangeArrowheads="1"/>
          </p:cNvSpPr>
          <p:nvPr/>
        </p:nvSpPr>
        <p:spPr bwMode="auto">
          <a:xfrm>
            <a:off x="1887538" y="4097338"/>
            <a:ext cx="614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28683" name="Text Box 11"/>
          <p:cNvSpPr txBox="1">
            <a:spLocks noChangeArrowheads="1"/>
          </p:cNvSpPr>
          <p:nvPr/>
        </p:nvSpPr>
        <p:spPr bwMode="auto">
          <a:xfrm>
            <a:off x="767055" y="1997839"/>
            <a:ext cx="729138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2400" dirty="0">
                <a:latin typeface="Abadi Extra Light" panose="020B0204020104020204" pitchFamily="34" charset="0"/>
              </a:rPr>
              <a:t>Der M-Zug beginnt in der 7. Klasse und führt bis zur 10. Klasse. Am Ende steht die Prüfung zum mittleren Schulabschluss. </a:t>
            </a:r>
          </a:p>
          <a:p>
            <a:pPr algn="ctr" eaLnBrk="1" hangingPunct="1">
              <a:spcBef>
                <a:spcPct val="50000"/>
              </a:spcBef>
              <a:buFontTx/>
              <a:buNone/>
            </a:pPr>
            <a:r>
              <a:rPr lang="de-DE" altLang="de-DE" sz="2400" dirty="0">
                <a:latin typeface="Abadi Extra Light" panose="020B0204020104020204" pitchFamily="34" charset="0"/>
              </a:rPr>
              <a:t>Der </a:t>
            </a:r>
            <a:r>
              <a:rPr lang="de-DE" altLang="de-DE" sz="2400" dirty="0">
                <a:solidFill>
                  <a:srgbClr val="FF0000"/>
                </a:solidFill>
                <a:latin typeface="Abadi Extra Light" panose="020B0204020104020204" pitchFamily="34" charset="0"/>
              </a:rPr>
              <a:t>mittlere Schulabschluss </a:t>
            </a:r>
            <a:r>
              <a:rPr lang="de-DE" altLang="de-DE" sz="2400" dirty="0">
                <a:latin typeface="Abadi Extra Light" panose="020B0204020104020204" pitchFamily="34" charset="0"/>
              </a:rPr>
              <a:t>der Mittelschule vermittelt die </a:t>
            </a:r>
            <a:r>
              <a:rPr lang="de-DE" altLang="de-DE" sz="2400" b="1" dirty="0">
                <a:latin typeface="Abadi Extra Light" panose="020B0204020104020204" pitchFamily="34" charset="0"/>
              </a:rPr>
              <a:t>gleichen</a:t>
            </a:r>
            <a:r>
              <a:rPr lang="de-DE" altLang="de-DE" sz="2400" dirty="0">
                <a:latin typeface="Abadi Extra Light" panose="020B0204020104020204" pitchFamily="34" charset="0"/>
              </a:rPr>
              <a:t> Berechtigungen für weitere Bildungswege und für berufliche Laufbahnen wie die mittleren Schulabschlüsse</a:t>
            </a:r>
            <a:br>
              <a:rPr lang="de-DE" altLang="de-DE" sz="2400" dirty="0">
                <a:latin typeface="Abadi Extra Light" panose="020B0204020104020204" pitchFamily="34" charset="0"/>
              </a:rPr>
            </a:br>
            <a:r>
              <a:rPr lang="de-DE" altLang="de-DE" sz="2400" dirty="0">
                <a:latin typeface="Abadi Extra Light" panose="020B0204020104020204" pitchFamily="34" charset="0"/>
              </a:rPr>
              <a:t>anderer Schularten.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063750" y="382245"/>
            <a:ext cx="8229600" cy="1143000"/>
          </a:xfrm>
        </p:spPr>
        <p:txBody>
          <a:bodyPr/>
          <a:lstStyle/>
          <a:p>
            <a:pPr eaLnBrk="1" hangingPunct="1"/>
            <a:r>
              <a:rPr lang="de-DE" altLang="de-DE" sz="2800" dirty="0">
                <a:solidFill>
                  <a:srgbClr val="002060"/>
                </a:solidFill>
                <a:latin typeface="Abadi Extra Light" panose="020B0204020104020204" pitchFamily="34" charset="0"/>
              </a:rPr>
              <a:t>Aufnahmeprüfung</a:t>
            </a:r>
          </a:p>
        </p:txBody>
      </p:sp>
      <p:sp>
        <p:nvSpPr>
          <p:cNvPr id="43011" name="Rectangle 3"/>
          <p:cNvSpPr>
            <a:spLocks noGrp="1" noChangeArrowheads="1"/>
          </p:cNvSpPr>
          <p:nvPr>
            <p:ph type="body" sz="half" idx="1"/>
          </p:nvPr>
        </p:nvSpPr>
        <p:spPr>
          <a:xfrm>
            <a:off x="755650" y="1844675"/>
            <a:ext cx="7920038" cy="2808288"/>
          </a:xfrm>
        </p:spPr>
        <p:txBody>
          <a:bodyPr/>
          <a:lstStyle/>
          <a:p>
            <a:pPr eaLnBrk="1" hangingPunct="1">
              <a:lnSpc>
                <a:spcPct val="80000"/>
              </a:lnSpc>
              <a:buFontTx/>
              <a:buNone/>
            </a:pPr>
            <a:r>
              <a:rPr lang="de-DE" altLang="de-DE" sz="2000">
                <a:latin typeface="Arial Unicode MS" pitchFamily="34" charset="-128"/>
              </a:rPr>
              <a:t>Beispiele: (Aufnahme in die M8/M9) – geforderter Schnitt 2,33</a:t>
            </a:r>
          </a:p>
          <a:p>
            <a:pPr eaLnBrk="1" hangingPunct="1">
              <a:lnSpc>
                <a:spcPct val="80000"/>
              </a:lnSpc>
              <a:buFontTx/>
              <a:buNone/>
            </a:pPr>
            <a:endParaRPr lang="de-DE" altLang="de-DE" sz="2000">
              <a:latin typeface="Arial Unicode MS" pitchFamily="34" charset="-128"/>
            </a:endParaRPr>
          </a:p>
          <a:p>
            <a:pPr eaLnBrk="1" hangingPunct="1">
              <a:lnSpc>
                <a:spcPct val="80000"/>
              </a:lnSpc>
              <a:buFontTx/>
              <a:buNone/>
            </a:pPr>
            <a:endParaRPr lang="de-DE" altLang="de-DE" sz="2000">
              <a:latin typeface="Arial Unicode MS" pitchFamily="34" charset="-128"/>
            </a:endParaRPr>
          </a:p>
        </p:txBody>
      </p:sp>
      <p:graphicFrame>
        <p:nvGraphicFramePr>
          <p:cNvPr id="7" name="Tabelle 6"/>
          <p:cNvGraphicFramePr>
            <a:graphicFrameLocks noGrp="1"/>
          </p:cNvGraphicFramePr>
          <p:nvPr/>
        </p:nvGraphicFramePr>
        <p:xfrm>
          <a:off x="684213" y="2565400"/>
          <a:ext cx="7848600" cy="1854200"/>
        </p:xfrm>
        <a:graphic>
          <a:graphicData uri="http://schemas.openxmlformats.org/drawingml/2006/table">
            <a:tbl>
              <a:tblPr firstRow="1" bandRow="1">
                <a:tableStyleId>{21E4AEA4-8DFA-4A89-87EB-49C32662AFE0}</a:tableStyleId>
              </a:tblPr>
              <a:tblGrid>
                <a:gridCol w="1308100">
                  <a:extLst>
                    <a:ext uri="{9D8B030D-6E8A-4147-A177-3AD203B41FA5}">
                      <a16:colId xmlns:a16="http://schemas.microsoft.com/office/drawing/2014/main" val="20000"/>
                    </a:ext>
                  </a:extLst>
                </a:gridCol>
                <a:gridCol w="1355459">
                  <a:extLst>
                    <a:ext uri="{9D8B030D-6E8A-4147-A177-3AD203B41FA5}">
                      <a16:colId xmlns:a16="http://schemas.microsoft.com/office/drawing/2014/main" val="20001"/>
                    </a:ext>
                  </a:extLst>
                </a:gridCol>
                <a:gridCol w="1260741">
                  <a:extLst>
                    <a:ext uri="{9D8B030D-6E8A-4147-A177-3AD203B41FA5}">
                      <a16:colId xmlns:a16="http://schemas.microsoft.com/office/drawing/2014/main" val="20002"/>
                    </a:ext>
                  </a:extLst>
                </a:gridCol>
                <a:gridCol w="1308100">
                  <a:extLst>
                    <a:ext uri="{9D8B030D-6E8A-4147-A177-3AD203B41FA5}">
                      <a16:colId xmlns:a16="http://schemas.microsoft.com/office/drawing/2014/main" val="20003"/>
                    </a:ext>
                  </a:extLst>
                </a:gridCol>
                <a:gridCol w="1391463">
                  <a:extLst>
                    <a:ext uri="{9D8B030D-6E8A-4147-A177-3AD203B41FA5}">
                      <a16:colId xmlns:a16="http://schemas.microsoft.com/office/drawing/2014/main" val="20004"/>
                    </a:ext>
                  </a:extLst>
                </a:gridCol>
                <a:gridCol w="1224737">
                  <a:extLst>
                    <a:ext uri="{9D8B030D-6E8A-4147-A177-3AD203B41FA5}">
                      <a16:colId xmlns:a16="http://schemas.microsoft.com/office/drawing/2014/main" val="20005"/>
                    </a:ext>
                  </a:extLst>
                </a:gridCol>
              </a:tblGrid>
              <a:tr h="370840">
                <a:tc>
                  <a:txBody>
                    <a:bodyPr/>
                    <a:lstStyle/>
                    <a:p>
                      <a:r>
                        <a:rPr lang="de-DE" dirty="0"/>
                        <a:t>Zeugnis</a:t>
                      </a:r>
                    </a:p>
                  </a:txBody>
                  <a:tcPr marL="91437" marR="91437"/>
                </a:tc>
                <a:tc>
                  <a:txBody>
                    <a:bodyPr/>
                    <a:lstStyle/>
                    <a:p>
                      <a:r>
                        <a:rPr lang="de-DE" dirty="0"/>
                        <a:t>Prüfung</a:t>
                      </a:r>
                    </a:p>
                  </a:txBody>
                  <a:tcPr marL="91437" marR="91437"/>
                </a:tc>
                <a:tc>
                  <a:txBody>
                    <a:bodyPr/>
                    <a:lstStyle/>
                    <a:p>
                      <a:pPr algn="ctr"/>
                      <a:r>
                        <a:rPr lang="de-DE" b="1" dirty="0"/>
                        <a:t>Gesamt</a:t>
                      </a:r>
                    </a:p>
                  </a:txBody>
                  <a:tcPr marL="91437" marR="91437">
                    <a:lnR w="38100" cap="flat" cmpd="sng" algn="ctr">
                      <a:solidFill>
                        <a:schemeClr val="tx1"/>
                      </a:solidFill>
                      <a:prstDash val="solid"/>
                      <a:round/>
                      <a:headEnd type="none" w="med" len="med"/>
                      <a:tailEnd type="none" w="med" len="med"/>
                    </a:lnR>
                  </a:tcPr>
                </a:tc>
                <a:tc>
                  <a:txBody>
                    <a:bodyPr/>
                    <a:lstStyle/>
                    <a:p>
                      <a:r>
                        <a:rPr lang="de-DE" dirty="0"/>
                        <a:t>Zeugnis</a:t>
                      </a:r>
                    </a:p>
                  </a:txBody>
                  <a:tcPr marL="91437" marR="91437">
                    <a:lnL w="381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de-DE" dirty="0"/>
                        <a:t>Prüfung</a:t>
                      </a:r>
                    </a:p>
                  </a:txBody>
                  <a:tcPr marL="91437" marR="91437">
                    <a:lnL w="12700" cmpd="sng">
                      <a:noFill/>
                    </a:lnL>
                  </a:tcPr>
                </a:tc>
                <a:tc>
                  <a:txBody>
                    <a:bodyPr/>
                    <a:lstStyle/>
                    <a:p>
                      <a:pPr algn="ctr"/>
                      <a:r>
                        <a:rPr lang="de-DE" b="1" dirty="0"/>
                        <a:t>Gesamt</a:t>
                      </a:r>
                    </a:p>
                  </a:txBody>
                  <a:tcPr marL="91437" marR="91437"/>
                </a:tc>
                <a:extLst>
                  <a:ext uri="{0D108BD9-81ED-4DB2-BD59-A6C34878D82A}">
                    <a16:rowId xmlns:a16="http://schemas.microsoft.com/office/drawing/2014/main" val="10000"/>
                  </a:ext>
                </a:extLst>
              </a:tr>
              <a:tr h="370840">
                <a:tc>
                  <a:txBody>
                    <a:bodyPr/>
                    <a:lstStyle/>
                    <a:p>
                      <a:r>
                        <a:rPr lang="de-DE" dirty="0"/>
                        <a:t>DEU</a:t>
                      </a:r>
                      <a:r>
                        <a:rPr lang="de-DE" baseline="0" dirty="0"/>
                        <a:t> 3</a:t>
                      </a:r>
                      <a:endParaRPr lang="de-DE" dirty="0"/>
                    </a:p>
                  </a:txBody>
                  <a:tcPr marL="91437" marR="91437"/>
                </a:tc>
                <a:tc>
                  <a:txBody>
                    <a:bodyPr/>
                    <a:lstStyle/>
                    <a:p>
                      <a:r>
                        <a:rPr lang="de-DE" dirty="0">
                          <a:solidFill>
                            <a:srgbClr val="00B050"/>
                          </a:solidFill>
                        </a:rPr>
                        <a:t>Note 3</a:t>
                      </a:r>
                    </a:p>
                  </a:txBody>
                  <a:tcPr marL="91437" marR="91437"/>
                </a:tc>
                <a:tc>
                  <a:txBody>
                    <a:bodyPr/>
                    <a:lstStyle/>
                    <a:p>
                      <a:pPr algn="ctr"/>
                      <a:r>
                        <a:rPr lang="de-DE" b="1" dirty="0">
                          <a:solidFill>
                            <a:srgbClr val="FF0000"/>
                          </a:solidFill>
                        </a:rPr>
                        <a:t>3</a:t>
                      </a:r>
                    </a:p>
                  </a:txBody>
                  <a:tcPr marL="91437" marR="91437">
                    <a:lnR w="38100" cap="flat" cmpd="sng" algn="ctr">
                      <a:solidFill>
                        <a:schemeClr val="tx1"/>
                      </a:solidFill>
                      <a:prstDash val="solid"/>
                      <a:round/>
                      <a:headEnd type="none" w="med" len="med"/>
                      <a:tailEnd type="none" w="med" len="med"/>
                    </a:lnR>
                  </a:tcPr>
                </a:tc>
                <a:tc>
                  <a:txBody>
                    <a:bodyPr/>
                    <a:lstStyle/>
                    <a:p>
                      <a:r>
                        <a:rPr lang="de-DE" dirty="0"/>
                        <a:t>DEU 3</a:t>
                      </a:r>
                    </a:p>
                  </a:txBody>
                  <a:tcPr marL="91437" marR="91437">
                    <a:lnL w="381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de-DE" dirty="0">
                          <a:solidFill>
                            <a:srgbClr val="00B050"/>
                          </a:solidFill>
                        </a:rPr>
                        <a:t>Note 3</a:t>
                      </a:r>
                    </a:p>
                  </a:txBody>
                  <a:tcPr marL="91437" marR="91437">
                    <a:lnL w="12700" cmpd="sng">
                      <a:noFill/>
                    </a:lnL>
                  </a:tcPr>
                </a:tc>
                <a:tc>
                  <a:txBody>
                    <a:bodyPr/>
                    <a:lstStyle/>
                    <a:p>
                      <a:pPr algn="ctr"/>
                      <a:r>
                        <a:rPr lang="de-DE" b="1" dirty="0">
                          <a:solidFill>
                            <a:srgbClr val="FF0000"/>
                          </a:solidFill>
                        </a:rPr>
                        <a:t>3</a:t>
                      </a:r>
                    </a:p>
                  </a:txBody>
                  <a:tcPr marL="91437" marR="91437"/>
                </a:tc>
                <a:extLst>
                  <a:ext uri="{0D108BD9-81ED-4DB2-BD59-A6C34878D82A}">
                    <a16:rowId xmlns:a16="http://schemas.microsoft.com/office/drawing/2014/main" val="10001"/>
                  </a:ext>
                </a:extLst>
              </a:tr>
              <a:tr h="370840">
                <a:tc>
                  <a:txBody>
                    <a:bodyPr/>
                    <a:lstStyle/>
                    <a:p>
                      <a:r>
                        <a:rPr lang="de-DE" dirty="0"/>
                        <a:t>MAT 3</a:t>
                      </a:r>
                    </a:p>
                  </a:txBody>
                  <a:tcPr marL="91437" marR="91437"/>
                </a:tc>
                <a:tc>
                  <a:txBody>
                    <a:bodyPr/>
                    <a:lstStyle/>
                    <a:p>
                      <a:r>
                        <a:rPr lang="de-DE" dirty="0">
                          <a:solidFill>
                            <a:srgbClr val="00B050"/>
                          </a:solidFill>
                        </a:rPr>
                        <a:t>Note 3</a:t>
                      </a:r>
                    </a:p>
                  </a:txBody>
                  <a:tcPr marL="91437" marR="91437"/>
                </a:tc>
                <a:tc>
                  <a:txBody>
                    <a:bodyPr/>
                    <a:lstStyle/>
                    <a:p>
                      <a:pPr algn="ctr"/>
                      <a:r>
                        <a:rPr lang="de-DE" b="1" dirty="0">
                          <a:solidFill>
                            <a:srgbClr val="FF0000"/>
                          </a:solidFill>
                        </a:rPr>
                        <a:t>3</a:t>
                      </a:r>
                    </a:p>
                  </a:txBody>
                  <a:tcPr marL="91437" marR="91437">
                    <a:lnR w="38100" cap="flat" cmpd="sng" algn="ctr">
                      <a:solidFill>
                        <a:schemeClr val="tx1"/>
                      </a:solidFill>
                      <a:prstDash val="solid"/>
                      <a:round/>
                      <a:headEnd type="none" w="med" len="med"/>
                      <a:tailEnd type="none" w="med" len="med"/>
                    </a:lnR>
                  </a:tcPr>
                </a:tc>
                <a:tc>
                  <a:txBody>
                    <a:bodyPr/>
                    <a:lstStyle/>
                    <a:p>
                      <a:r>
                        <a:rPr lang="de-DE" dirty="0"/>
                        <a:t>MAT 3</a:t>
                      </a:r>
                    </a:p>
                  </a:txBody>
                  <a:tcPr marL="91437" marR="91437">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de-DE" dirty="0">
                          <a:solidFill>
                            <a:srgbClr val="00B050"/>
                          </a:solidFill>
                        </a:rPr>
                        <a:t>Note 5</a:t>
                      </a:r>
                    </a:p>
                  </a:txBody>
                  <a:tcPr marL="91437" marR="91437">
                    <a:lnL w="12700" cmpd="sng">
                      <a:noFill/>
                    </a:lnL>
                  </a:tcPr>
                </a:tc>
                <a:tc>
                  <a:txBody>
                    <a:bodyPr/>
                    <a:lstStyle/>
                    <a:p>
                      <a:pPr algn="ctr"/>
                      <a:r>
                        <a:rPr lang="de-DE" b="1" dirty="0">
                          <a:solidFill>
                            <a:srgbClr val="FF0000"/>
                          </a:solidFill>
                        </a:rPr>
                        <a:t>3</a:t>
                      </a:r>
                    </a:p>
                  </a:txBody>
                  <a:tcPr marL="91437" marR="91437"/>
                </a:tc>
                <a:extLst>
                  <a:ext uri="{0D108BD9-81ED-4DB2-BD59-A6C34878D82A}">
                    <a16:rowId xmlns:a16="http://schemas.microsoft.com/office/drawing/2014/main" val="10002"/>
                  </a:ext>
                </a:extLst>
              </a:tr>
              <a:tr h="370840">
                <a:tc>
                  <a:txBody>
                    <a:bodyPr/>
                    <a:lstStyle/>
                    <a:p>
                      <a:r>
                        <a:rPr lang="de-DE" dirty="0"/>
                        <a:t>ENG 2</a:t>
                      </a:r>
                    </a:p>
                  </a:txBody>
                  <a:tcPr marL="91437" marR="91437"/>
                </a:tc>
                <a:tc>
                  <a:txBody>
                    <a:bodyPr/>
                    <a:lstStyle/>
                    <a:p>
                      <a:r>
                        <a:rPr lang="de-DE" dirty="0">
                          <a:solidFill>
                            <a:srgbClr val="00B050"/>
                          </a:solidFill>
                        </a:rPr>
                        <a:t>kann</a:t>
                      </a:r>
                    </a:p>
                  </a:txBody>
                  <a:tcPr marL="91437" marR="91437"/>
                </a:tc>
                <a:tc>
                  <a:txBody>
                    <a:bodyPr/>
                    <a:lstStyle/>
                    <a:p>
                      <a:pPr algn="ctr"/>
                      <a:r>
                        <a:rPr lang="de-DE" b="1" dirty="0">
                          <a:solidFill>
                            <a:srgbClr val="FF0000"/>
                          </a:solidFill>
                        </a:rPr>
                        <a:t>2</a:t>
                      </a:r>
                    </a:p>
                  </a:txBody>
                  <a:tcPr marL="91437" marR="91437">
                    <a:lnR w="38100" cap="flat" cmpd="sng" algn="ctr">
                      <a:solidFill>
                        <a:schemeClr val="tx1"/>
                      </a:solidFill>
                      <a:prstDash val="solid"/>
                      <a:round/>
                      <a:headEnd type="none" w="med" len="med"/>
                      <a:tailEnd type="none" w="med" len="med"/>
                    </a:lnR>
                  </a:tcPr>
                </a:tc>
                <a:tc>
                  <a:txBody>
                    <a:bodyPr/>
                    <a:lstStyle/>
                    <a:p>
                      <a:r>
                        <a:rPr lang="de-DE" dirty="0"/>
                        <a:t>ENG 2</a:t>
                      </a:r>
                    </a:p>
                  </a:txBody>
                  <a:tcPr marL="91437" marR="91437">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de-DE" dirty="0">
                          <a:solidFill>
                            <a:srgbClr val="00B050"/>
                          </a:solidFill>
                        </a:rPr>
                        <a:t>Note 1</a:t>
                      </a:r>
                    </a:p>
                  </a:txBody>
                  <a:tcPr marL="91437" marR="91437">
                    <a:lnL w="12700" cmpd="sng">
                      <a:noFill/>
                    </a:lnL>
                  </a:tcPr>
                </a:tc>
                <a:tc>
                  <a:txBody>
                    <a:bodyPr/>
                    <a:lstStyle/>
                    <a:p>
                      <a:pPr algn="ctr"/>
                      <a:r>
                        <a:rPr lang="de-DE" b="1" dirty="0">
                          <a:solidFill>
                            <a:srgbClr val="FF0000"/>
                          </a:solidFill>
                        </a:rPr>
                        <a:t>1</a:t>
                      </a:r>
                    </a:p>
                  </a:txBody>
                  <a:tcPr marL="91437" marR="91437"/>
                </a:tc>
                <a:extLst>
                  <a:ext uri="{0D108BD9-81ED-4DB2-BD59-A6C34878D82A}">
                    <a16:rowId xmlns:a16="http://schemas.microsoft.com/office/drawing/2014/main" val="10003"/>
                  </a:ext>
                </a:extLst>
              </a:tr>
              <a:tr h="370840">
                <a:tc>
                  <a:txBody>
                    <a:bodyPr/>
                    <a:lstStyle/>
                    <a:p>
                      <a:pPr algn="r"/>
                      <a:r>
                        <a:rPr lang="de-DE" b="1" dirty="0"/>
                        <a:t>nicht</a:t>
                      </a:r>
                    </a:p>
                  </a:txBody>
                  <a:tcPr marL="91437" marR="91437"/>
                </a:tc>
                <a:tc>
                  <a:txBody>
                    <a:bodyPr/>
                    <a:lstStyle/>
                    <a:p>
                      <a:r>
                        <a:rPr lang="de-DE" b="1" dirty="0"/>
                        <a:t>bestanden</a:t>
                      </a:r>
                    </a:p>
                  </a:txBody>
                  <a:tcPr marL="91437" marR="91437"/>
                </a:tc>
                <a:tc>
                  <a:txBody>
                    <a:bodyPr/>
                    <a:lstStyle/>
                    <a:p>
                      <a:pPr algn="ctr"/>
                      <a:r>
                        <a:rPr lang="de-DE" b="1" dirty="0"/>
                        <a:t>2,66 </a:t>
                      </a:r>
                    </a:p>
                  </a:txBody>
                  <a:tcPr marL="91437" marR="91437">
                    <a:lnR w="38100" cap="flat" cmpd="sng" algn="ctr">
                      <a:solidFill>
                        <a:schemeClr val="tx1"/>
                      </a:solidFill>
                      <a:prstDash val="solid"/>
                      <a:round/>
                      <a:headEnd type="none" w="med" len="med"/>
                      <a:tailEnd type="none" w="med" len="med"/>
                    </a:lnR>
                  </a:tcPr>
                </a:tc>
                <a:tc>
                  <a:txBody>
                    <a:bodyPr/>
                    <a:lstStyle/>
                    <a:p>
                      <a:endParaRPr lang="de-DE" dirty="0"/>
                    </a:p>
                  </a:txBody>
                  <a:tcPr marL="91437" marR="91437">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de-DE" b="1" dirty="0"/>
                        <a:t>bestanden</a:t>
                      </a:r>
                    </a:p>
                  </a:txBody>
                  <a:tcPr marL="91437" marR="91437">
                    <a:lnL w="12700" cmpd="sng">
                      <a:noFill/>
                    </a:lnL>
                  </a:tcPr>
                </a:tc>
                <a:tc>
                  <a:txBody>
                    <a:bodyPr/>
                    <a:lstStyle/>
                    <a:p>
                      <a:pPr algn="ctr"/>
                      <a:r>
                        <a:rPr lang="de-DE" b="1" dirty="0"/>
                        <a:t>2,33</a:t>
                      </a:r>
                    </a:p>
                  </a:txBody>
                  <a:tcPr marL="91437" marR="91437"/>
                </a:tc>
                <a:extLst>
                  <a:ext uri="{0D108BD9-81ED-4DB2-BD59-A6C34878D82A}">
                    <a16:rowId xmlns:a16="http://schemas.microsoft.com/office/drawing/2014/main" val="10004"/>
                  </a:ext>
                </a:extLst>
              </a:tr>
            </a:tbl>
          </a:graphicData>
        </a:graphic>
      </p:graphicFrame>
      <p:sp>
        <p:nvSpPr>
          <p:cNvPr id="27702" name="Textfeld 7"/>
          <p:cNvSpPr txBox="1">
            <a:spLocks noChangeArrowheads="1"/>
          </p:cNvSpPr>
          <p:nvPr/>
        </p:nvSpPr>
        <p:spPr bwMode="auto">
          <a:xfrm>
            <a:off x="1547664" y="4869160"/>
            <a:ext cx="6264696" cy="1200329"/>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eaLnBrk="1" hangingPunct="1">
              <a:defRPr/>
            </a:pPr>
            <a:endParaRPr lang="de-DE" b="1" dirty="0">
              <a:solidFill>
                <a:srgbClr val="FF0000"/>
              </a:solidFill>
            </a:endParaRPr>
          </a:p>
          <a:p>
            <a:pPr algn="ctr" eaLnBrk="1" hangingPunct="1">
              <a:defRPr/>
            </a:pPr>
            <a:r>
              <a:rPr lang="de-DE" b="1" dirty="0">
                <a:solidFill>
                  <a:srgbClr val="FF0000"/>
                </a:solidFill>
              </a:rPr>
              <a:t>Bitte nur zur Aufnahmeprüfung anmelden, wenn eine</a:t>
            </a:r>
          </a:p>
          <a:p>
            <a:pPr algn="ctr" eaLnBrk="1" hangingPunct="1">
              <a:defRPr/>
            </a:pPr>
            <a:r>
              <a:rPr lang="de-DE" b="1" dirty="0">
                <a:solidFill>
                  <a:srgbClr val="FF0000"/>
                </a:solidFill>
              </a:rPr>
              <a:t> </a:t>
            </a:r>
            <a:r>
              <a:rPr lang="de-DE" b="1" u="sng" dirty="0">
                <a:solidFill>
                  <a:srgbClr val="FF0000"/>
                </a:solidFill>
              </a:rPr>
              <a:t>realistische Chance </a:t>
            </a:r>
            <a:r>
              <a:rPr lang="de-DE" b="1" dirty="0">
                <a:solidFill>
                  <a:srgbClr val="FF0000"/>
                </a:solidFill>
              </a:rPr>
              <a:t>besteht !!	</a:t>
            </a:r>
            <a:endParaRPr lang="de-DE" dirty="0"/>
          </a:p>
          <a:p>
            <a:pPr eaLnBrk="1" hangingPunct="1">
              <a:defRPr/>
            </a:pPr>
            <a:endParaRPr lang="de-DE" dirty="0"/>
          </a:p>
        </p:txBody>
      </p:sp>
      <p:sp>
        <p:nvSpPr>
          <p:cNvPr id="10" name="Rechteck 9"/>
          <p:cNvSpPr/>
          <p:nvPr/>
        </p:nvSpPr>
        <p:spPr>
          <a:xfrm>
            <a:off x="2051050" y="2997200"/>
            <a:ext cx="865188" cy="28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1" name="Rechteck 10"/>
          <p:cNvSpPr/>
          <p:nvPr/>
        </p:nvSpPr>
        <p:spPr>
          <a:xfrm>
            <a:off x="3492500" y="2997200"/>
            <a:ext cx="863600" cy="28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2" name="Rechteck 11"/>
          <p:cNvSpPr/>
          <p:nvPr/>
        </p:nvSpPr>
        <p:spPr>
          <a:xfrm>
            <a:off x="2051050" y="3357563"/>
            <a:ext cx="865188" cy="28733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3" name="Rechteck 12"/>
          <p:cNvSpPr/>
          <p:nvPr/>
        </p:nvSpPr>
        <p:spPr>
          <a:xfrm>
            <a:off x="3492500" y="3357563"/>
            <a:ext cx="863600" cy="28733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4" name="Rechteck 13"/>
          <p:cNvSpPr/>
          <p:nvPr/>
        </p:nvSpPr>
        <p:spPr>
          <a:xfrm>
            <a:off x="2051050" y="3716338"/>
            <a:ext cx="865188" cy="2889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5" name="Rechteck 14"/>
          <p:cNvSpPr/>
          <p:nvPr/>
        </p:nvSpPr>
        <p:spPr>
          <a:xfrm>
            <a:off x="3492500" y="3716338"/>
            <a:ext cx="863600" cy="2889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6" name="Rechteck 15"/>
          <p:cNvSpPr/>
          <p:nvPr/>
        </p:nvSpPr>
        <p:spPr>
          <a:xfrm>
            <a:off x="1331913" y="4076700"/>
            <a:ext cx="3024187" cy="2889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7" name="Rechteck 16"/>
          <p:cNvSpPr/>
          <p:nvPr/>
        </p:nvSpPr>
        <p:spPr>
          <a:xfrm>
            <a:off x="5940425" y="2997200"/>
            <a:ext cx="863600" cy="28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8" name="Rechteck 17"/>
          <p:cNvSpPr/>
          <p:nvPr/>
        </p:nvSpPr>
        <p:spPr>
          <a:xfrm>
            <a:off x="7451725" y="2997200"/>
            <a:ext cx="865188" cy="28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9" name="Rechteck 18"/>
          <p:cNvSpPr/>
          <p:nvPr/>
        </p:nvSpPr>
        <p:spPr>
          <a:xfrm>
            <a:off x="5940425" y="3357563"/>
            <a:ext cx="863600" cy="28733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20" name="Rechteck 19"/>
          <p:cNvSpPr/>
          <p:nvPr/>
        </p:nvSpPr>
        <p:spPr>
          <a:xfrm>
            <a:off x="7451725" y="3357563"/>
            <a:ext cx="865188" cy="28733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21" name="Rechteck 20"/>
          <p:cNvSpPr/>
          <p:nvPr/>
        </p:nvSpPr>
        <p:spPr>
          <a:xfrm>
            <a:off x="5940425" y="3716338"/>
            <a:ext cx="863600" cy="2889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22" name="Rechteck 21"/>
          <p:cNvSpPr/>
          <p:nvPr/>
        </p:nvSpPr>
        <p:spPr>
          <a:xfrm>
            <a:off x="7451725" y="3716338"/>
            <a:ext cx="865188" cy="2889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23" name="Rechteck 22"/>
          <p:cNvSpPr/>
          <p:nvPr/>
        </p:nvSpPr>
        <p:spPr>
          <a:xfrm>
            <a:off x="5940425" y="4076700"/>
            <a:ext cx="2376488" cy="2889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pic>
        <p:nvPicPr>
          <p:cNvPr id="2" name="Grafik 1" descr="Ein Bild, das Grafiken, Design, Logo, Electric Blue (Farbe) enthält.&#10;&#10;Automatisch generierte Beschreibung">
            <a:extLst>
              <a:ext uri="{FF2B5EF4-FFF2-40B4-BE49-F238E27FC236}">
                <a16:creationId xmlns:a16="http://schemas.microsoft.com/office/drawing/2014/main" id="{1C8FAC51-226E-17AA-C2BB-6B8A7B8F3D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2392" y="521995"/>
            <a:ext cx="924521" cy="8635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left)">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xit"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xit"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nodeType="clickEffect">
                                  <p:stCondLst>
                                    <p:cond delay="0"/>
                                  </p:stCondLst>
                                  <p:childTnLst>
                                    <p:set>
                                      <p:cBhvr>
                                        <p:cTn id="67" dur="1" fill="hold">
                                          <p:stCondLst>
                                            <p:cond delay="0"/>
                                          </p:stCondLst>
                                        </p:cTn>
                                        <p:tgtEl>
                                          <p:spTgt spid="27702"/>
                                        </p:tgtEl>
                                        <p:attrNameLst>
                                          <p:attrName>style.visibility</p:attrName>
                                        </p:attrNameLst>
                                      </p:cBhvr>
                                      <p:to>
                                        <p:strVal val="visible"/>
                                      </p:to>
                                    </p:set>
                                    <p:animEffect transition="in" filter="checkerboard(across)">
                                      <p:cBhvr>
                                        <p:cTn id="68" dur="500"/>
                                        <p:tgtEl>
                                          <p:spTgt spid="27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48506" y="254120"/>
            <a:ext cx="7215187" cy="922338"/>
          </a:xfrm>
        </p:spPr>
        <p:txBody>
          <a:bodyPr/>
          <a:lstStyle/>
          <a:p>
            <a:pPr eaLnBrk="1" hangingPunct="1"/>
            <a:r>
              <a:rPr lang="de-DE" altLang="de-DE" sz="2800" dirty="0">
                <a:solidFill>
                  <a:srgbClr val="FF0000"/>
                </a:solidFill>
                <a:latin typeface="Abadi Extra Light" panose="020B0204020104020204" pitchFamily="34" charset="0"/>
              </a:rPr>
              <a:t>Wenn die Aufnahmeprüfung nicht geklappt hat:</a:t>
            </a:r>
          </a:p>
        </p:txBody>
      </p:sp>
      <p:grpSp>
        <p:nvGrpSpPr>
          <p:cNvPr id="2" name="Group 3"/>
          <p:cNvGrpSpPr>
            <a:grpSpLocks/>
          </p:cNvGrpSpPr>
          <p:nvPr/>
        </p:nvGrpSpPr>
        <p:grpSpPr bwMode="auto">
          <a:xfrm>
            <a:off x="935038" y="1519238"/>
            <a:ext cx="8208962" cy="4752975"/>
            <a:chOff x="204" y="1026"/>
            <a:chExt cx="5171" cy="2982"/>
          </a:xfrm>
        </p:grpSpPr>
        <p:sp>
          <p:nvSpPr>
            <p:cNvPr id="44054" name="Text Box 5"/>
            <p:cNvSpPr txBox="1">
              <a:spLocks noChangeArrowheads="1"/>
            </p:cNvSpPr>
            <p:nvPr/>
          </p:nvSpPr>
          <p:spPr bwMode="auto">
            <a:xfrm>
              <a:off x="793" y="3702"/>
              <a:ext cx="4582" cy="306"/>
            </a:xfrm>
            <a:prstGeom prst="rect">
              <a:avLst/>
            </a:prstGeom>
            <a:solidFill>
              <a:srgbClr val="FFFF66"/>
            </a:solidFill>
            <a:ln w="2857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de-DE" sz="2400" b="1">
                  <a:latin typeface="Arial Unicode MS" pitchFamily="34" charset="-128"/>
                </a:rPr>
                <a:t>6. Jahrgangsstufe Hauptschule</a:t>
              </a:r>
            </a:p>
          </p:txBody>
        </p:sp>
        <p:sp>
          <p:nvSpPr>
            <p:cNvPr id="44055" name="Text Box 16"/>
            <p:cNvSpPr txBox="1">
              <a:spLocks noChangeArrowheads="1"/>
            </p:cNvSpPr>
            <p:nvPr/>
          </p:nvSpPr>
          <p:spPr bwMode="auto">
            <a:xfrm>
              <a:off x="4377" y="2115"/>
              <a:ext cx="960"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de-DE" sz="1600" b="1">
                  <a:latin typeface="Arial Unicode MS" pitchFamily="34" charset="-128"/>
                </a:rPr>
                <a:t>Ø 2,00  D,M,E</a:t>
              </a:r>
            </a:p>
            <a:p>
              <a:pPr algn="ctr">
                <a:spcBef>
                  <a:spcPct val="0"/>
                </a:spcBef>
                <a:buFontTx/>
                <a:buNone/>
              </a:pPr>
              <a:r>
                <a:rPr lang="en-US" altLang="de-DE" sz="1600" b="1">
                  <a:latin typeface="Arial Unicode MS" pitchFamily="34" charset="-128"/>
                </a:rPr>
                <a:t>Jahreszeugnis</a:t>
              </a:r>
            </a:p>
          </p:txBody>
        </p:sp>
        <p:grpSp>
          <p:nvGrpSpPr>
            <p:cNvPr id="44056" name="Group 17"/>
            <p:cNvGrpSpPr>
              <a:grpSpLocks/>
            </p:cNvGrpSpPr>
            <p:nvPr/>
          </p:nvGrpSpPr>
          <p:grpSpPr bwMode="auto">
            <a:xfrm>
              <a:off x="793" y="1162"/>
              <a:ext cx="1475" cy="716"/>
              <a:chOff x="0" y="709"/>
              <a:chExt cx="1598" cy="723"/>
            </a:xfrm>
          </p:grpSpPr>
          <p:sp>
            <p:nvSpPr>
              <p:cNvPr id="44071" name="Text Box 18"/>
              <p:cNvSpPr txBox="1">
                <a:spLocks noChangeArrowheads="1"/>
              </p:cNvSpPr>
              <p:nvPr/>
            </p:nvSpPr>
            <p:spPr bwMode="auto">
              <a:xfrm>
                <a:off x="0" y="709"/>
                <a:ext cx="1598" cy="382"/>
              </a:xfrm>
              <a:prstGeom prst="rect">
                <a:avLst/>
              </a:prstGeom>
              <a:solidFill>
                <a:srgbClr val="FFCC99"/>
              </a:solidFill>
              <a:ln w="22225">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de-DE" sz="1600" b="1" dirty="0" err="1">
                    <a:latin typeface="Arial Unicode MS" pitchFamily="34" charset="-128"/>
                  </a:rPr>
                  <a:t>Qualifizierender</a:t>
                </a:r>
                <a:endParaRPr lang="en-US" altLang="de-DE" sz="1600" b="1" dirty="0">
                  <a:latin typeface="Arial Unicode MS" pitchFamily="34" charset="-128"/>
                </a:endParaRPr>
              </a:p>
              <a:p>
                <a:pPr>
                  <a:spcBef>
                    <a:spcPct val="0"/>
                  </a:spcBef>
                  <a:buFontTx/>
                  <a:buNone/>
                </a:pPr>
                <a:r>
                  <a:rPr lang="en-US" altLang="de-DE" sz="1600" b="1" dirty="0" err="1">
                    <a:latin typeface="Arial Unicode MS" pitchFamily="34" charset="-128"/>
                  </a:rPr>
                  <a:t>Mittelschulabschluss</a:t>
                </a:r>
                <a:endParaRPr lang="en-US" altLang="de-DE" sz="1600" b="1" dirty="0">
                  <a:latin typeface="Arial Unicode MS" pitchFamily="34" charset="-128"/>
                </a:endParaRPr>
              </a:p>
            </p:txBody>
          </p:sp>
          <p:sp>
            <p:nvSpPr>
              <p:cNvPr id="44072" name="Text Box 19"/>
              <p:cNvSpPr txBox="1">
                <a:spLocks noChangeArrowheads="1"/>
              </p:cNvSpPr>
              <p:nvPr/>
            </p:nvSpPr>
            <p:spPr bwMode="auto">
              <a:xfrm>
                <a:off x="0" y="1062"/>
                <a:ext cx="1598" cy="370"/>
              </a:xfrm>
              <a:prstGeom prst="rect">
                <a:avLst/>
              </a:prstGeom>
              <a:solidFill>
                <a:srgbClr val="FFFF99"/>
              </a:solidFill>
              <a:ln w="22225">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de-DE" sz="1600" b="1">
                    <a:latin typeface="Arial Unicode MS" pitchFamily="34" charset="-128"/>
                  </a:rPr>
                  <a:t>Erfolgreicher </a:t>
                </a:r>
              </a:p>
              <a:p>
                <a:pPr>
                  <a:spcBef>
                    <a:spcPct val="0"/>
                  </a:spcBef>
                  <a:buFontTx/>
                  <a:buNone/>
                </a:pPr>
                <a:r>
                  <a:rPr lang="en-US" altLang="de-DE" sz="1600" b="1">
                    <a:latin typeface="Arial Unicode MS" pitchFamily="34" charset="-128"/>
                  </a:rPr>
                  <a:t>Mittelschulabschluss</a:t>
                </a:r>
              </a:p>
            </p:txBody>
          </p:sp>
        </p:grpSp>
        <p:grpSp>
          <p:nvGrpSpPr>
            <p:cNvPr id="44057" name="Group 20"/>
            <p:cNvGrpSpPr>
              <a:grpSpLocks/>
            </p:cNvGrpSpPr>
            <p:nvPr/>
          </p:nvGrpSpPr>
          <p:grpSpPr bwMode="auto">
            <a:xfrm>
              <a:off x="930" y="1933"/>
              <a:ext cx="998" cy="908"/>
              <a:chOff x="158" y="2478"/>
              <a:chExt cx="1180" cy="1179"/>
            </a:xfrm>
          </p:grpSpPr>
          <p:sp>
            <p:nvSpPr>
              <p:cNvPr id="44069" name="AutoShape 21"/>
              <p:cNvSpPr>
                <a:spLocks noChangeArrowheads="1"/>
              </p:cNvSpPr>
              <p:nvPr/>
            </p:nvSpPr>
            <p:spPr bwMode="auto">
              <a:xfrm rot="-5400000">
                <a:off x="135" y="2501"/>
                <a:ext cx="1179" cy="1134"/>
              </a:xfrm>
              <a:prstGeom prst="homePlate">
                <a:avLst>
                  <a:gd name="adj" fmla="val 25992"/>
                </a:avLst>
              </a:prstGeom>
              <a:solidFill>
                <a:srgbClr val="FFFF66"/>
              </a:solidFill>
              <a:ln w="25400">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44070" name="Rectangle 22"/>
              <p:cNvSpPr>
                <a:spLocks noChangeArrowheads="1"/>
              </p:cNvSpPr>
              <p:nvPr/>
            </p:nvSpPr>
            <p:spPr bwMode="auto">
              <a:xfrm>
                <a:off x="158" y="2931"/>
                <a:ext cx="1180"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de-DE" sz="2200">
                    <a:latin typeface="Arial Unicode MS" pitchFamily="34" charset="-128"/>
                  </a:rPr>
                  <a:t>Mittel-schule</a:t>
                </a:r>
              </a:p>
            </p:txBody>
          </p:sp>
        </p:grpSp>
        <p:sp>
          <p:nvSpPr>
            <p:cNvPr id="44058" name="Text Box 23"/>
            <p:cNvSpPr txBox="1">
              <a:spLocks noChangeArrowheads="1"/>
            </p:cNvSpPr>
            <p:nvPr/>
          </p:nvSpPr>
          <p:spPr bwMode="auto">
            <a:xfrm>
              <a:off x="930" y="3430"/>
              <a:ext cx="952" cy="218"/>
            </a:xfrm>
            <a:prstGeom prst="rect">
              <a:avLst/>
            </a:prstGeom>
            <a:solidFill>
              <a:srgbClr val="FFFF66"/>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de-DE" sz="1600">
                  <a:latin typeface="Times New Roman" panose="02020603050405020304" pitchFamily="18" charset="0"/>
                </a:rPr>
                <a:t>7.</a:t>
              </a:r>
            </a:p>
          </p:txBody>
        </p:sp>
        <p:sp>
          <p:nvSpPr>
            <p:cNvPr id="44059" name="Text Box 24"/>
            <p:cNvSpPr txBox="1">
              <a:spLocks noChangeArrowheads="1"/>
            </p:cNvSpPr>
            <p:nvPr/>
          </p:nvSpPr>
          <p:spPr bwMode="auto">
            <a:xfrm>
              <a:off x="930" y="3158"/>
              <a:ext cx="952" cy="218"/>
            </a:xfrm>
            <a:prstGeom prst="rect">
              <a:avLst/>
            </a:prstGeom>
            <a:solidFill>
              <a:srgbClr val="FFFF66"/>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de-DE" sz="1600">
                  <a:latin typeface="Times New Roman" panose="02020603050405020304" pitchFamily="18" charset="0"/>
                </a:rPr>
                <a:t>8.</a:t>
              </a:r>
            </a:p>
          </p:txBody>
        </p:sp>
        <p:sp>
          <p:nvSpPr>
            <p:cNvPr id="44060" name="Text Box 25"/>
            <p:cNvSpPr txBox="1">
              <a:spLocks noChangeArrowheads="1"/>
            </p:cNvSpPr>
            <p:nvPr/>
          </p:nvSpPr>
          <p:spPr bwMode="auto">
            <a:xfrm>
              <a:off x="930" y="2886"/>
              <a:ext cx="952" cy="218"/>
            </a:xfrm>
            <a:prstGeom prst="rect">
              <a:avLst/>
            </a:prstGeom>
            <a:solidFill>
              <a:srgbClr val="FFFF66"/>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de-DE" sz="1600">
                  <a:latin typeface="Times New Roman" panose="02020603050405020304" pitchFamily="18" charset="0"/>
                </a:rPr>
                <a:t>9.</a:t>
              </a:r>
            </a:p>
          </p:txBody>
        </p:sp>
        <p:grpSp>
          <p:nvGrpSpPr>
            <p:cNvPr id="44061" name="Group 26"/>
            <p:cNvGrpSpPr>
              <a:grpSpLocks/>
            </p:cNvGrpSpPr>
            <p:nvPr/>
          </p:nvGrpSpPr>
          <p:grpSpPr bwMode="auto">
            <a:xfrm>
              <a:off x="204" y="1026"/>
              <a:ext cx="545" cy="2981"/>
              <a:chOff x="204" y="1117"/>
              <a:chExt cx="545" cy="2762"/>
            </a:xfrm>
          </p:grpSpPr>
          <p:sp>
            <p:nvSpPr>
              <p:cNvPr id="44066" name="Text Box 27"/>
              <p:cNvSpPr txBox="1">
                <a:spLocks noChangeArrowheads="1"/>
              </p:cNvSpPr>
              <p:nvPr/>
            </p:nvSpPr>
            <p:spPr bwMode="auto">
              <a:xfrm>
                <a:off x="204" y="3612"/>
                <a:ext cx="545"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2400">
                    <a:solidFill>
                      <a:schemeClr val="tx2"/>
                    </a:solidFill>
                    <a:latin typeface="Arial Unicode MS" pitchFamily="34" charset="-128"/>
                  </a:rPr>
                  <a:t>Start</a:t>
                </a:r>
              </a:p>
            </p:txBody>
          </p:sp>
          <p:sp>
            <p:nvSpPr>
              <p:cNvPr id="44067" name="Text Box 28"/>
              <p:cNvSpPr txBox="1">
                <a:spLocks noChangeArrowheads="1"/>
              </p:cNvSpPr>
              <p:nvPr/>
            </p:nvSpPr>
            <p:spPr bwMode="auto">
              <a:xfrm>
                <a:off x="204" y="1117"/>
                <a:ext cx="544"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2400">
                    <a:solidFill>
                      <a:schemeClr val="tx2"/>
                    </a:solidFill>
                    <a:latin typeface="Arial Unicode MS" pitchFamily="34" charset="-128"/>
                  </a:rPr>
                  <a:t>Ziel</a:t>
                </a:r>
              </a:p>
            </p:txBody>
          </p:sp>
          <p:sp>
            <p:nvSpPr>
              <p:cNvPr id="44068" name="Line 29"/>
              <p:cNvSpPr>
                <a:spLocks noChangeShapeType="1"/>
              </p:cNvSpPr>
              <p:nvPr/>
            </p:nvSpPr>
            <p:spPr bwMode="auto">
              <a:xfrm flipV="1">
                <a:off x="431" y="1389"/>
                <a:ext cx="0" cy="2223"/>
              </a:xfrm>
              <a:prstGeom prst="line">
                <a:avLst/>
              </a:prstGeom>
              <a:noFill/>
              <a:ln w="57150">
                <a:solidFill>
                  <a:schemeClr val="tx1"/>
                </a:solidFill>
                <a:prstDash val="sysDot"/>
                <a:round/>
                <a:headEnd/>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44062" name="Text Box 38"/>
            <p:cNvSpPr txBox="1">
              <a:spLocks noChangeArrowheads="1"/>
            </p:cNvSpPr>
            <p:nvPr/>
          </p:nvSpPr>
          <p:spPr bwMode="auto">
            <a:xfrm>
              <a:off x="4377" y="3430"/>
              <a:ext cx="998" cy="218"/>
            </a:xfrm>
            <a:prstGeom prst="rect">
              <a:avLst/>
            </a:prstGeom>
            <a:solidFill>
              <a:schemeClr val="folHlink"/>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de-DE" sz="1600">
                  <a:latin typeface="Times New Roman" panose="02020603050405020304" pitchFamily="18" charset="0"/>
                </a:rPr>
                <a:t>7.</a:t>
              </a:r>
            </a:p>
          </p:txBody>
        </p:sp>
        <p:sp>
          <p:nvSpPr>
            <p:cNvPr id="44063" name="Text Box 39"/>
            <p:cNvSpPr txBox="1">
              <a:spLocks noChangeArrowheads="1"/>
            </p:cNvSpPr>
            <p:nvPr/>
          </p:nvSpPr>
          <p:spPr bwMode="auto">
            <a:xfrm>
              <a:off x="4377" y="3158"/>
              <a:ext cx="998" cy="218"/>
            </a:xfrm>
            <a:prstGeom prst="rect">
              <a:avLst/>
            </a:prstGeom>
            <a:solidFill>
              <a:schemeClr val="folHlink"/>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de-DE" sz="1600">
                  <a:latin typeface="Times New Roman" panose="02020603050405020304" pitchFamily="18" charset="0"/>
                </a:rPr>
                <a:t>8.</a:t>
              </a:r>
            </a:p>
          </p:txBody>
        </p:sp>
        <p:sp>
          <p:nvSpPr>
            <p:cNvPr id="44064" name="Text Box 40"/>
            <p:cNvSpPr txBox="1">
              <a:spLocks noChangeArrowheads="1"/>
            </p:cNvSpPr>
            <p:nvPr/>
          </p:nvSpPr>
          <p:spPr bwMode="auto">
            <a:xfrm>
              <a:off x="4377" y="2886"/>
              <a:ext cx="998" cy="218"/>
            </a:xfrm>
            <a:prstGeom prst="rect">
              <a:avLst/>
            </a:prstGeom>
            <a:solidFill>
              <a:schemeClr val="folHlink"/>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de-DE" sz="1600">
                  <a:latin typeface="Times New Roman" panose="02020603050405020304" pitchFamily="18" charset="0"/>
                </a:rPr>
                <a:t>9.</a:t>
              </a:r>
            </a:p>
          </p:txBody>
        </p:sp>
        <p:sp>
          <p:nvSpPr>
            <p:cNvPr id="44065" name="Text Box 41"/>
            <p:cNvSpPr txBox="1">
              <a:spLocks noChangeArrowheads="1"/>
            </p:cNvSpPr>
            <p:nvPr/>
          </p:nvSpPr>
          <p:spPr bwMode="auto">
            <a:xfrm>
              <a:off x="4377" y="2614"/>
              <a:ext cx="998" cy="218"/>
            </a:xfrm>
            <a:prstGeom prst="rect">
              <a:avLst/>
            </a:prstGeom>
            <a:solidFill>
              <a:schemeClr val="folHlink"/>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de-DE" sz="1600">
                  <a:latin typeface="Times New Roman" panose="02020603050405020304" pitchFamily="18" charset="0"/>
                </a:rPr>
                <a:t>10.</a:t>
              </a:r>
            </a:p>
          </p:txBody>
        </p:sp>
      </p:grpSp>
      <p:sp>
        <p:nvSpPr>
          <p:cNvPr id="44036" name="Text Box 44"/>
          <p:cNvSpPr txBox="1">
            <a:spLocks noChangeArrowheads="1"/>
          </p:cNvSpPr>
          <p:nvPr/>
        </p:nvSpPr>
        <p:spPr bwMode="auto">
          <a:xfrm>
            <a:off x="250825" y="6613525"/>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000"/>
          </a:p>
        </p:txBody>
      </p:sp>
      <p:sp>
        <p:nvSpPr>
          <p:cNvPr id="44037" name="Text Box 45"/>
          <p:cNvSpPr txBox="1">
            <a:spLocks noChangeArrowheads="1"/>
          </p:cNvSpPr>
          <p:nvPr/>
        </p:nvSpPr>
        <p:spPr bwMode="auto">
          <a:xfrm>
            <a:off x="519113" y="6589713"/>
            <a:ext cx="506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44039" name="Rectangle 50"/>
          <p:cNvSpPr>
            <a:spLocks noChangeArrowheads="1"/>
          </p:cNvSpPr>
          <p:nvPr/>
        </p:nvSpPr>
        <p:spPr bwMode="auto">
          <a:xfrm>
            <a:off x="7451725" y="3284538"/>
            <a:ext cx="1692275" cy="258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44040" name="Rectangle 51"/>
          <p:cNvSpPr>
            <a:spLocks noChangeArrowheads="1"/>
          </p:cNvSpPr>
          <p:nvPr/>
        </p:nvSpPr>
        <p:spPr bwMode="auto">
          <a:xfrm>
            <a:off x="1676400" y="5732463"/>
            <a:ext cx="7467600" cy="649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44041" name="Text Box 53"/>
          <p:cNvSpPr txBox="1">
            <a:spLocks noChangeArrowheads="1"/>
          </p:cNvSpPr>
          <p:nvPr/>
        </p:nvSpPr>
        <p:spPr bwMode="auto">
          <a:xfrm>
            <a:off x="1835150" y="5867400"/>
            <a:ext cx="5905500" cy="369888"/>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800" b="1"/>
              <a:t>6. Jahrgangsstufe Mittelschule</a:t>
            </a:r>
          </a:p>
        </p:txBody>
      </p:sp>
      <p:sp>
        <p:nvSpPr>
          <p:cNvPr id="16395" name="Text Box 54"/>
          <p:cNvSpPr txBox="1">
            <a:spLocks noChangeArrowheads="1"/>
          </p:cNvSpPr>
          <p:nvPr/>
        </p:nvSpPr>
        <p:spPr bwMode="auto">
          <a:xfrm>
            <a:off x="4716463" y="1700213"/>
            <a:ext cx="3276600" cy="376237"/>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800" b="1"/>
              <a:t>Mittlerer Schulabschluss</a:t>
            </a:r>
          </a:p>
        </p:txBody>
      </p:sp>
      <p:cxnSp>
        <p:nvCxnSpPr>
          <p:cNvPr id="55" name="Gerade Verbindung mit Pfeil 54"/>
          <p:cNvCxnSpPr/>
          <p:nvPr/>
        </p:nvCxnSpPr>
        <p:spPr>
          <a:xfrm flipV="1">
            <a:off x="3708400" y="4292600"/>
            <a:ext cx="1584325" cy="360363"/>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56" name="Gerade Verbindung mit Pfeil 55"/>
          <p:cNvCxnSpPr/>
          <p:nvPr/>
        </p:nvCxnSpPr>
        <p:spPr>
          <a:xfrm flipV="1">
            <a:off x="3708400" y="4724400"/>
            <a:ext cx="1584325" cy="360363"/>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57" name="Gerade Verbindung mit Pfeil 56"/>
          <p:cNvCxnSpPr/>
          <p:nvPr/>
        </p:nvCxnSpPr>
        <p:spPr>
          <a:xfrm flipV="1">
            <a:off x="3708400" y="5157788"/>
            <a:ext cx="1584325" cy="360362"/>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46" name="Richtungspfeil 45"/>
          <p:cNvSpPr/>
          <p:nvPr/>
        </p:nvSpPr>
        <p:spPr>
          <a:xfrm rot="16200000">
            <a:off x="5291931" y="2277269"/>
            <a:ext cx="1871663" cy="1584325"/>
          </a:xfrm>
          <a:prstGeom prst="homePlate">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b="1" dirty="0">
                <a:solidFill>
                  <a:srgbClr val="FF0000"/>
                </a:solidFill>
              </a:rPr>
              <a:t>M-Zug</a:t>
            </a:r>
            <a:r>
              <a:rPr lang="de-DE" dirty="0">
                <a:solidFill>
                  <a:schemeClr val="tx1"/>
                </a:solidFill>
              </a:rPr>
              <a:t> Mittelschule</a:t>
            </a:r>
          </a:p>
        </p:txBody>
      </p:sp>
      <p:sp>
        <p:nvSpPr>
          <p:cNvPr id="47" name="Rechteck 46"/>
          <p:cNvSpPr/>
          <p:nvPr/>
        </p:nvSpPr>
        <p:spPr>
          <a:xfrm>
            <a:off x="5435600" y="4076700"/>
            <a:ext cx="1584325" cy="360363"/>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dirty="0">
                <a:solidFill>
                  <a:schemeClr val="tx1"/>
                </a:solidFill>
              </a:rPr>
              <a:t>10.</a:t>
            </a:r>
          </a:p>
        </p:txBody>
      </p:sp>
      <p:sp>
        <p:nvSpPr>
          <p:cNvPr id="48" name="Rechteck 47"/>
          <p:cNvSpPr/>
          <p:nvPr/>
        </p:nvSpPr>
        <p:spPr>
          <a:xfrm>
            <a:off x="5435600" y="4508500"/>
            <a:ext cx="1584325" cy="360363"/>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dirty="0">
                <a:solidFill>
                  <a:schemeClr val="tx1"/>
                </a:solidFill>
              </a:rPr>
              <a:t>9.</a:t>
            </a:r>
          </a:p>
        </p:txBody>
      </p:sp>
      <p:sp>
        <p:nvSpPr>
          <p:cNvPr id="49" name="Rechteck 48"/>
          <p:cNvSpPr/>
          <p:nvPr/>
        </p:nvSpPr>
        <p:spPr>
          <a:xfrm>
            <a:off x="5435600" y="4941888"/>
            <a:ext cx="1584325" cy="35877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dirty="0">
                <a:solidFill>
                  <a:schemeClr val="tx1"/>
                </a:solidFill>
              </a:rPr>
              <a:t>8.</a:t>
            </a:r>
          </a:p>
        </p:txBody>
      </p:sp>
      <p:sp>
        <p:nvSpPr>
          <p:cNvPr id="50" name="Rechteck 49"/>
          <p:cNvSpPr/>
          <p:nvPr/>
        </p:nvSpPr>
        <p:spPr>
          <a:xfrm>
            <a:off x="5435600" y="5373688"/>
            <a:ext cx="1584325" cy="35877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dirty="0">
                <a:solidFill>
                  <a:schemeClr val="tx1"/>
                </a:solidFill>
              </a:rPr>
              <a:t>7.</a:t>
            </a:r>
          </a:p>
        </p:txBody>
      </p:sp>
      <p:cxnSp>
        <p:nvCxnSpPr>
          <p:cNvPr id="52" name="Gerade Verbindung mit Pfeil 51"/>
          <p:cNvCxnSpPr/>
          <p:nvPr/>
        </p:nvCxnSpPr>
        <p:spPr>
          <a:xfrm flipV="1">
            <a:off x="4356100" y="5589588"/>
            <a:ext cx="1008063" cy="215900"/>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1143000"/>
          </a:xfrm>
        </p:spPr>
        <p:txBody>
          <a:bodyPr wrap="square" anchor="ctr">
            <a:normAutofit/>
          </a:bodyPr>
          <a:lstStyle/>
          <a:p>
            <a:pPr eaLnBrk="1" hangingPunct="1"/>
            <a:r>
              <a:rPr lang="de-DE" altLang="de-DE" dirty="0">
                <a:solidFill>
                  <a:srgbClr val="002060"/>
                </a:solidFill>
                <a:latin typeface="Abadi Extra Light" panose="020B0204020104020204" pitchFamily="34" charset="0"/>
              </a:rPr>
              <a:t>Beratungsangebote</a:t>
            </a:r>
          </a:p>
        </p:txBody>
      </p:sp>
      <p:sp>
        <p:nvSpPr>
          <p:cNvPr id="43011" name="Rectangle 3"/>
          <p:cNvSpPr>
            <a:spLocks noGrp="1" noChangeArrowheads="1"/>
          </p:cNvSpPr>
          <p:nvPr>
            <p:ph sz="half" idx="1"/>
          </p:nvPr>
        </p:nvSpPr>
        <p:spPr>
          <a:xfrm>
            <a:off x="457200" y="1600200"/>
            <a:ext cx="4038600" cy="4525963"/>
          </a:xfrm>
        </p:spPr>
        <p:txBody>
          <a:bodyPr wrap="square" anchor="t">
            <a:normAutofit fontScale="92500" lnSpcReduction="10000"/>
          </a:bodyPr>
          <a:lstStyle/>
          <a:p>
            <a:pPr eaLnBrk="1" hangingPunct="1">
              <a:lnSpc>
                <a:spcPct val="90000"/>
              </a:lnSpc>
              <a:buFontTx/>
              <a:buNone/>
            </a:pPr>
            <a:r>
              <a:rPr lang="de-DE" altLang="de-DE" sz="2400" dirty="0"/>
              <a:t>   </a:t>
            </a:r>
            <a:r>
              <a:rPr lang="de-DE" altLang="de-DE" sz="2400" dirty="0">
                <a:latin typeface="Abadi Extra Light" panose="020B0204020104020204" pitchFamily="34" charset="0"/>
              </a:rPr>
              <a:t>Informationen und Beratung zur Schullaufbahn finden Sie</a:t>
            </a:r>
          </a:p>
          <a:p>
            <a:pPr eaLnBrk="1" hangingPunct="1">
              <a:lnSpc>
                <a:spcPct val="90000"/>
              </a:lnSpc>
              <a:buFontTx/>
              <a:buNone/>
            </a:pPr>
            <a:endParaRPr lang="de-DE" altLang="de-DE" sz="2400" dirty="0">
              <a:latin typeface="Abadi Extra Light" panose="020B0204020104020204" pitchFamily="34" charset="0"/>
            </a:endParaRPr>
          </a:p>
          <a:p>
            <a:pPr eaLnBrk="1" hangingPunct="1">
              <a:lnSpc>
                <a:spcPct val="90000"/>
              </a:lnSpc>
            </a:pPr>
            <a:r>
              <a:rPr lang="de-DE" altLang="de-DE" sz="2400" dirty="0">
                <a:latin typeface="Abadi Extra Light" panose="020B0204020104020204" pitchFamily="34" charset="0"/>
              </a:rPr>
              <a:t>bei den Klassenlehrkräften der Mittelschule</a:t>
            </a:r>
          </a:p>
          <a:p>
            <a:pPr eaLnBrk="1" hangingPunct="1">
              <a:lnSpc>
                <a:spcPct val="90000"/>
              </a:lnSpc>
            </a:pPr>
            <a:r>
              <a:rPr lang="de-DE" altLang="de-DE" sz="2400" dirty="0">
                <a:latin typeface="Abadi Extra Light" panose="020B0204020104020204" pitchFamily="34" charset="0"/>
              </a:rPr>
              <a:t>bei den Beratungslehrkräften und SchulpsychologInnen an den Schulen</a:t>
            </a:r>
          </a:p>
          <a:p>
            <a:pPr eaLnBrk="1" hangingPunct="1">
              <a:lnSpc>
                <a:spcPct val="90000"/>
              </a:lnSpc>
            </a:pPr>
            <a:r>
              <a:rPr lang="de-DE" altLang="de-DE" sz="2400" dirty="0">
                <a:latin typeface="Abadi Extra Light" panose="020B0204020104020204" pitchFamily="34" charset="0"/>
              </a:rPr>
              <a:t>bei den Beratungsfachkräften der Staatlichen Schulberatungsstellen</a:t>
            </a:r>
          </a:p>
          <a:p>
            <a:pPr eaLnBrk="1" hangingPunct="1">
              <a:lnSpc>
                <a:spcPct val="90000"/>
              </a:lnSpc>
            </a:pPr>
            <a:r>
              <a:rPr lang="de-DE" altLang="de-DE" sz="2400" dirty="0">
                <a:latin typeface="Abadi Extra Light" panose="020B0204020104020204" pitchFamily="34" charset="0"/>
              </a:rPr>
              <a:t>unter </a:t>
            </a:r>
            <a:r>
              <a:rPr lang="de-DE" altLang="de-DE" sz="2400" dirty="0">
                <a:latin typeface="Abadi Extra Light" panose="020B0204020104020204" pitchFamily="34" charset="0"/>
                <a:hlinkClick r:id="rId2"/>
              </a:rPr>
              <a:t>www.schulberatung.bayern.de</a:t>
            </a:r>
            <a:endParaRPr lang="de-DE" altLang="de-DE" sz="2400" dirty="0">
              <a:latin typeface="Abadi Extra Light" panose="020B0204020104020204" pitchFamily="34" charset="0"/>
            </a:endParaRPr>
          </a:p>
          <a:p>
            <a:pPr eaLnBrk="1" hangingPunct="1">
              <a:lnSpc>
                <a:spcPct val="90000"/>
              </a:lnSpc>
            </a:pPr>
            <a:r>
              <a:rPr lang="de-DE" altLang="de-DE" sz="2400" dirty="0">
                <a:latin typeface="Abadi Extra Light" panose="020B0204020104020204" pitchFamily="34" charset="0"/>
              </a:rPr>
              <a:t>unter </a:t>
            </a:r>
            <a:r>
              <a:rPr lang="de-DE" altLang="de-DE" sz="2400" dirty="0">
                <a:latin typeface="Abadi Extra Light" panose="020B0204020104020204" pitchFamily="34" charset="0"/>
                <a:hlinkClick r:id="rId3"/>
              </a:rPr>
              <a:t>www.meinbildungsweg.de</a:t>
            </a:r>
            <a:endParaRPr lang="de-DE" altLang="de-DE" sz="2400" dirty="0">
              <a:latin typeface="Abadi Extra Light" panose="020B0204020104020204" pitchFamily="34" charset="0"/>
            </a:endParaRPr>
          </a:p>
          <a:p>
            <a:pPr eaLnBrk="1" hangingPunct="1">
              <a:lnSpc>
                <a:spcPct val="90000"/>
              </a:lnSpc>
              <a:buFontTx/>
              <a:buNone/>
            </a:pPr>
            <a:endParaRPr lang="de-DE" altLang="de-DE" sz="1800" dirty="0"/>
          </a:p>
        </p:txBody>
      </p:sp>
      <p:pic>
        <p:nvPicPr>
          <p:cNvPr id="2" name="Grafik 1" descr="Ein Bild, das Grafiken, Design, Logo, Electric Blue (Farbe) enthält.&#10;&#10;Automatisch generierte Beschreibung">
            <a:extLst>
              <a:ext uri="{FF2B5EF4-FFF2-40B4-BE49-F238E27FC236}">
                <a16:creationId xmlns:a16="http://schemas.microsoft.com/office/drawing/2014/main" id="{0079B817-7A31-5DD3-3DC7-385689B5E01F}"/>
              </a:ext>
            </a:extLst>
          </p:cNvPr>
          <p:cNvPicPr>
            <a:picLocks noChangeAspect="1"/>
          </p:cNvPicPr>
          <p:nvPr/>
        </p:nvPicPr>
        <p:blipFill>
          <a:blip r:embed="rId4">
            <a:extLst>
              <a:ext uri="{28A0092B-C50C-407E-A947-70E740481C1C}">
                <a14:useLocalDpi xmlns:a14="http://schemas.microsoft.com/office/drawing/2010/main" val="0"/>
              </a:ext>
            </a:extLst>
          </a:blip>
          <a:srcRect l="7750" r="8822" b="4"/>
          <a:stretch/>
        </p:blipFill>
        <p:spPr>
          <a:xfrm>
            <a:off x="4648200" y="1600200"/>
            <a:ext cx="4038600" cy="4525963"/>
          </a:xfrm>
          <a:prstGeom prst="rect">
            <a:avLst/>
          </a:prstGeom>
          <a:ln>
            <a:noFill/>
          </a:ln>
          <a:effectLst>
            <a:softEdge rad="112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Grafik 3" descr="Ein Bild, das Grafiken, Design, Logo, Electric Blue (Farbe) enthält.&#10;&#10;Automatisch generierte Beschreibung">
            <a:extLst>
              <a:ext uri="{FF2B5EF4-FFF2-40B4-BE49-F238E27FC236}">
                <a16:creationId xmlns:a16="http://schemas.microsoft.com/office/drawing/2014/main" id="{77F94CA3-5955-44D2-ED6A-225DD930D648}"/>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1907704" y="1340768"/>
            <a:ext cx="5056160" cy="47224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itel 6">
            <a:extLst>
              <a:ext uri="{FF2B5EF4-FFF2-40B4-BE49-F238E27FC236}">
                <a16:creationId xmlns:a16="http://schemas.microsoft.com/office/drawing/2014/main" id="{01BF4F9F-FAC5-95B9-018D-EAB724E023CB}"/>
              </a:ext>
            </a:extLst>
          </p:cNvPr>
          <p:cNvSpPr>
            <a:spLocks noGrp="1"/>
          </p:cNvSpPr>
          <p:nvPr>
            <p:ph type="title"/>
          </p:nvPr>
        </p:nvSpPr>
        <p:spPr/>
        <p:txBody>
          <a:bodyPr/>
          <a:lstStyle/>
          <a:p>
            <a:r>
              <a:rPr lang="de-DE" sz="3500" dirty="0">
                <a:solidFill>
                  <a:srgbClr val="002060"/>
                </a:solidFill>
                <a:latin typeface="Abadi Extra Light" panose="020B0204020104020204" pitchFamily="34" charset="0"/>
              </a:rPr>
              <a:t>Vielen Dank für Ihre Aufmerksamkeit!</a:t>
            </a:r>
          </a:p>
        </p:txBody>
      </p:sp>
    </p:spTree>
  </p:cSld>
  <p:clrMapOvr>
    <a:masterClrMapping/>
  </p:clrMapOvr>
  <p:transition>
    <p:strips dir="rd"/>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Fußzeilenplatzhalt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DE" altLang="de-DE" sz="1400"/>
          </a:p>
        </p:txBody>
      </p:sp>
      <p:sp>
        <p:nvSpPr>
          <p:cNvPr id="7171"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DE" altLang="de-DE" sz="1400"/>
          </a:p>
        </p:txBody>
      </p:sp>
      <p:sp>
        <p:nvSpPr>
          <p:cNvPr id="7172" name="Rectangle 2"/>
          <p:cNvSpPr>
            <a:spLocks noGrp="1" noChangeArrowheads="1"/>
          </p:cNvSpPr>
          <p:nvPr>
            <p:ph type="title"/>
          </p:nvPr>
        </p:nvSpPr>
        <p:spPr>
          <a:xfrm>
            <a:off x="609600" y="1157486"/>
            <a:ext cx="5867400" cy="762000"/>
          </a:xfrm>
        </p:spPr>
        <p:txBody>
          <a:bodyPr/>
          <a:lstStyle/>
          <a:p>
            <a:pPr eaLnBrk="1" hangingPunct="1"/>
            <a:r>
              <a:rPr lang="de-DE" altLang="de-DE" sz="3600" b="1" dirty="0">
                <a:solidFill>
                  <a:srgbClr val="002060"/>
                </a:solidFill>
                <a:latin typeface="Abadi Extra Light" panose="020B0204020104020204" pitchFamily="34" charset="0"/>
              </a:rPr>
              <a:t>Unterricht im M-Zug</a:t>
            </a:r>
          </a:p>
        </p:txBody>
      </p:sp>
      <p:sp>
        <p:nvSpPr>
          <p:cNvPr id="27651" name="Rectangle 3"/>
          <p:cNvSpPr>
            <a:spLocks noGrp="1" noChangeArrowheads="1"/>
          </p:cNvSpPr>
          <p:nvPr>
            <p:ph type="body" sz="half" idx="1"/>
          </p:nvPr>
        </p:nvSpPr>
        <p:spPr>
          <a:xfrm>
            <a:off x="577850" y="2276871"/>
            <a:ext cx="7848600" cy="3288905"/>
          </a:xfrm>
          <a:noFill/>
          <a:ln w="50800">
            <a:solidFill>
              <a:schemeClr val="accent5"/>
            </a:solidFill>
            <a:miter lim="800000"/>
            <a:headEnd/>
            <a:tailEnd/>
          </a:ln>
        </p:spPr>
        <p:txBody>
          <a:bodyPr/>
          <a:lstStyle/>
          <a:p>
            <a:pPr eaLnBrk="1" hangingPunct="1">
              <a:lnSpc>
                <a:spcPct val="150000"/>
              </a:lnSpc>
            </a:pPr>
            <a:r>
              <a:rPr lang="de-DE" altLang="de-DE" sz="2200" dirty="0">
                <a:solidFill>
                  <a:srgbClr val="002060"/>
                </a:solidFill>
                <a:latin typeface="Abadi Extra Light" panose="020B0204020104020204" pitchFamily="34" charset="0"/>
              </a:rPr>
              <a:t>Grundlage ist die Stundentafel der Mittelschule</a:t>
            </a:r>
          </a:p>
          <a:p>
            <a:pPr eaLnBrk="1" hangingPunct="1">
              <a:lnSpc>
                <a:spcPct val="150000"/>
              </a:lnSpc>
            </a:pPr>
            <a:r>
              <a:rPr lang="de-DE" altLang="de-DE" sz="2200" dirty="0">
                <a:solidFill>
                  <a:srgbClr val="002060"/>
                </a:solidFill>
                <a:latin typeface="Abadi Extra Light" panose="020B0204020104020204" pitchFamily="34" charset="0"/>
              </a:rPr>
              <a:t>eigener Lehrplan für M - Klassen</a:t>
            </a:r>
            <a:endParaRPr lang="de-DE" altLang="de-DE" sz="2200" b="1" dirty="0">
              <a:solidFill>
                <a:srgbClr val="002060"/>
              </a:solidFill>
              <a:latin typeface="Abadi Extra Light" panose="020B0204020104020204" pitchFamily="34" charset="0"/>
            </a:endParaRPr>
          </a:p>
          <a:p>
            <a:pPr eaLnBrk="1" hangingPunct="1">
              <a:lnSpc>
                <a:spcPct val="150000"/>
              </a:lnSpc>
            </a:pPr>
            <a:r>
              <a:rPr lang="de-DE" altLang="de-DE" sz="2200" dirty="0">
                <a:solidFill>
                  <a:srgbClr val="002060"/>
                </a:solidFill>
                <a:latin typeface="Abadi Extra Light" panose="020B0204020104020204" pitchFamily="34" charset="0"/>
              </a:rPr>
              <a:t>veränderte Vorrückungsbestimmungen</a:t>
            </a:r>
          </a:p>
          <a:p>
            <a:pPr eaLnBrk="1" hangingPunct="1">
              <a:lnSpc>
                <a:spcPct val="150000"/>
              </a:lnSpc>
            </a:pPr>
            <a:r>
              <a:rPr lang="de-DE" altLang="de-DE" sz="2200" dirty="0">
                <a:solidFill>
                  <a:srgbClr val="002060"/>
                </a:solidFill>
                <a:latin typeface="Abadi Extra Light" panose="020B0204020104020204" pitchFamily="34" charset="0"/>
              </a:rPr>
              <a:t>Ziel ist die Abschlussprüfung zum Mittleren Schulabschluss</a:t>
            </a:r>
          </a:p>
          <a:p>
            <a:pPr eaLnBrk="1" hangingPunct="1">
              <a:lnSpc>
                <a:spcPct val="150000"/>
              </a:lnSpc>
            </a:pPr>
            <a:r>
              <a:rPr lang="de-DE" altLang="de-DE" sz="2200" dirty="0">
                <a:solidFill>
                  <a:srgbClr val="002060"/>
                </a:solidFill>
                <a:latin typeface="Abadi Extra Light" panose="020B0204020104020204" pitchFamily="34" charset="0"/>
                <a:sym typeface="Symbol" panose="05050102010706020507" pitchFamily="18" charset="2"/>
              </a:rPr>
              <a:t>der Unterricht gewährleistet </a:t>
            </a:r>
            <a:r>
              <a:rPr lang="de-DE" altLang="de-DE" sz="2200" dirty="0">
                <a:solidFill>
                  <a:srgbClr val="002060"/>
                </a:solidFill>
                <a:latin typeface="Abadi Extra Light" panose="020B0204020104020204" pitchFamily="34" charset="0"/>
              </a:rPr>
              <a:t>eine gezielte Vorbereitung daraufhin</a:t>
            </a:r>
          </a:p>
        </p:txBody>
      </p:sp>
      <p:pic>
        <p:nvPicPr>
          <p:cNvPr id="3" name="Grafik 2" descr="Ein Bild, das Grafiken, Design, Logo, Electric Blue (Farbe) enthält.&#10;&#10;Automatisch generierte Beschreibung">
            <a:extLst>
              <a:ext uri="{FF2B5EF4-FFF2-40B4-BE49-F238E27FC236}">
                <a16:creationId xmlns:a16="http://schemas.microsoft.com/office/drawing/2014/main" id="{57B9BCCD-FE89-C0E0-07E8-D1856678F9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6502" y="335986"/>
            <a:ext cx="1695400" cy="158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699890" y="362744"/>
            <a:ext cx="5867400" cy="762000"/>
          </a:xfrm>
        </p:spPr>
        <p:txBody>
          <a:bodyPr/>
          <a:lstStyle/>
          <a:p>
            <a:pPr eaLnBrk="1" hangingPunct="1"/>
            <a:r>
              <a:rPr lang="de-DE" altLang="de-DE" sz="3200" b="1" dirty="0">
                <a:solidFill>
                  <a:srgbClr val="002060"/>
                </a:solidFill>
                <a:latin typeface="Abadi Extra Light" panose="020B0204020104020204" pitchFamily="34" charset="0"/>
              </a:rPr>
              <a:t>Unterricht im M-Zug   </a:t>
            </a:r>
            <a:r>
              <a:rPr lang="de-DE" altLang="de-DE" sz="2400" b="1" dirty="0">
                <a:solidFill>
                  <a:schemeClr val="accent2"/>
                </a:solidFill>
                <a:latin typeface="Abadi Extra Light" panose="020B0204020104020204" pitchFamily="34" charset="0"/>
              </a:rPr>
              <a:t>bedeutet</a:t>
            </a:r>
          </a:p>
        </p:txBody>
      </p:sp>
      <p:sp>
        <p:nvSpPr>
          <p:cNvPr id="35844" name="Rectangle 4"/>
          <p:cNvSpPr>
            <a:spLocks noGrp="1" noChangeArrowheads="1"/>
          </p:cNvSpPr>
          <p:nvPr>
            <p:ph type="body" sz="half" idx="2"/>
          </p:nvPr>
        </p:nvSpPr>
        <p:spPr>
          <a:xfrm>
            <a:off x="684213" y="1916113"/>
            <a:ext cx="8077200" cy="3817143"/>
          </a:xfrm>
          <a:ln w="50800">
            <a:solidFill>
              <a:srgbClr val="0000FF"/>
            </a:solidFill>
            <a:miter lim="800000"/>
            <a:headEnd/>
            <a:tailEnd/>
          </a:ln>
        </p:spPr>
        <p:txBody>
          <a:bodyPr/>
          <a:lstStyle/>
          <a:p>
            <a:pPr eaLnBrk="1" hangingPunct="1"/>
            <a:r>
              <a:rPr lang="de-DE" altLang="de-DE" sz="2200" dirty="0">
                <a:latin typeface="Abadi Extra Light" panose="020B0204020104020204" pitchFamily="34" charset="0"/>
              </a:rPr>
              <a:t>Vertiefung und Ausweitung des Lehrstoffes</a:t>
            </a:r>
          </a:p>
          <a:p>
            <a:pPr eaLnBrk="1" hangingPunct="1"/>
            <a:r>
              <a:rPr lang="de-DE" altLang="de-DE" sz="2200" dirty="0">
                <a:latin typeface="Abadi Extra Light" panose="020B0204020104020204" pitchFamily="34" charset="0"/>
              </a:rPr>
              <a:t>höhere Komplexität der Aufgabenstellung</a:t>
            </a:r>
          </a:p>
          <a:p>
            <a:pPr eaLnBrk="1" hangingPunct="1"/>
            <a:r>
              <a:rPr lang="de-DE" altLang="de-DE" sz="2200" dirty="0">
                <a:latin typeface="Abadi Extra Light" panose="020B0204020104020204" pitchFamily="34" charset="0"/>
              </a:rPr>
              <a:t>höherer Grad der Beherrschung der Inhalte</a:t>
            </a:r>
          </a:p>
          <a:p>
            <a:pPr lvl="1" eaLnBrk="1" hangingPunct="1">
              <a:buFont typeface="Symbol" panose="05050102010706020507" pitchFamily="18" charset="2"/>
              <a:buChar char="®"/>
            </a:pPr>
            <a:r>
              <a:rPr lang="de-DE" altLang="de-DE" sz="2200" dirty="0">
                <a:latin typeface="Abadi Extra Light" panose="020B0204020104020204" pitchFamily="34" charset="0"/>
              </a:rPr>
              <a:t>Problemlösendes Denken / Transfer</a:t>
            </a:r>
          </a:p>
          <a:p>
            <a:pPr lvl="1" eaLnBrk="1" hangingPunct="1">
              <a:buFont typeface="Symbol" panose="05050102010706020507" pitchFamily="18" charset="2"/>
              <a:buChar char="®"/>
            </a:pPr>
            <a:r>
              <a:rPr lang="de-DE" altLang="de-DE" sz="2200" dirty="0">
                <a:latin typeface="Abadi Extra Light" panose="020B0204020104020204" pitchFamily="34" charset="0"/>
              </a:rPr>
              <a:t>Eigene Lösungsansätze – verschiedene Lösungsansätze</a:t>
            </a:r>
          </a:p>
          <a:p>
            <a:pPr lvl="1" eaLnBrk="1" hangingPunct="1">
              <a:buFont typeface="Symbol" panose="05050102010706020507" pitchFamily="18" charset="2"/>
              <a:buChar char="®"/>
            </a:pPr>
            <a:r>
              <a:rPr lang="de-DE" altLang="de-DE" sz="2200" dirty="0">
                <a:latin typeface="Abadi Extra Light" panose="020B0204020104020204" pitchFamily="34" charset="0"/>
              </a:rPr>
              <a:t>Zusammenhänge herstellen</a:t>
            </a:r>
          </a:p>
          <a:p>
            <a:pPr eaLnBrk="1" hangingPunct="1"/>
            <a:r>
              <a:rPr lang="de-DE" altLang="de-DE" sz="2200" dirty="0">
                <a:latin typeface="Abadi Extra Light" panose="020B0204020104020204" pitchFamily="34" charset="0"/>
              </a:rPr>
              <a:t>geringere Fehlerhäufigkeit</a:t>
            </a:r>
          </a:p>
          <a:p>
            <a:pPr eaLnBrk="1" hangingPunct="1"/>
            <a:r>
              <a:rPr lang="de-DE" altLang="de-DE" sz="2200" dirty="0">
                <a:latin typeface="Abadi Extra Light" panose="020B0204020104020204" pitchFamily="34" charset="0"/>
              </a:rPr>
              <a:t>höheres Arbeitstempo</a:t>
            </a:r>
          </a:p>
          <a:p>
            <a:pPr eaLnBrk="1" hangingPunct="1"/>
            <a:r>
              <a:rPr lang="de-DE" altLang="de-DE" sz="2200" dirty="0">
                <a:latin typeface="Abadi Extra Light" panose="020B0204020104020204" pitchFamily="34" charset="0"/>
              </a:rPr>
              <a:t>höherer Grad der Selbstständigkeit und Eigenverantwortung</a:t>
            </a:r>
          </a:p>
        </p:txBody>
      </p:sp>
      <p:pic>
        <p:nvPicPr>
          <p:cNvPr id="3" name="Grafik 2" descr="Ein Bild, das Grafiken, Design, Logo, Electric Blue (Farbe) enthält.&#10;&#10;Automatisch generierte Beschreibung">
            <a:extLst>
              <a:ext uri="{FF2B5EF4-FFF2-40B4-BE49-F238E27FC236}">
                <a16:creationId xmlns:a16="http://schemas.microsoft.com/office/drawing/2014/main" id="{66979B55-81F3-0DEC-BAFB-D89D10FB2C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7772" y="496268"/>
            <a:ext cx="1079028" cy="10078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0350" y="58925"/>
            <a:ext cx="8229600" cy="1143000"/>
          </a:xfrm>
        </p:spPr>
        <p:txBody>
          <a:bodyPr/>
          <a:lstStyle/>
          <a:p>
            <a:pPr eaLnBrk="1" hangingPunct="1">
              <a:defRPr/>
            </a:pPr>
            <a:r>
              <a:rPr lang="de-DE" sz="2800" dirty="0">
                <a:solidFill>
                  <a:srgbClr val="002060"/>
                </a:solidFill>
                <a:effectLst>
                  <a:outerShdw blurRad="38100" dist="38100" dir="2700000" algn="tl">
                    <a:srgbClr val="C0C0C0"/>
                  </a:outerShdw>
                </a:effectLst>
                <a:latin typeface="Abadi Extra Light" panose="020B0204020104020204" pitchFamily="34" charset="0"/>
              </a:rPr>
              <a:t>Vorteile des Mittlere-Reife-Zuges</a:t>
            </a:r>
          </a:p>
        </p:txBody>
      </p:sp>
      <p:grpSp>
        <p:nvGrpSpPr>
          <p:cNvPr id="2" name="Group 4"/>
          <p:cNvGrpSpPr>
            <a:grpSpLocks/>
          </p:cNvGrpSpPr>
          <p:nvPr/>
        </p:nvGrpSpPr>
        <p:grpSpPr bwMode="auto">
          <a:xfrm>
            <a:off x="5426740" y="3132140"/>
            <a:ext cx="3153699" cy="738188"/>
            <a:chOff x="3788" y="2186"/>
            <a:chExt cx="1778" cy="465"/>
          </a:xfrm>
        </p:grpSpPr>
        <p:sp>
          <p:nvSpPr>
            <p:cNvPr id="9243" name="Text Box 5"/>
            <p:cNvSpPr txBox="1">
              <a:spLocks noChangeArrowheads="1"/>
            </p:cNvSpPr>
            <p:nvPr/>
          </p:nvSpPr>
          <p:spPr bwMode="auto">
            <a:xfrm>
              <a:off x="4450" y="2247"/>
              <a:ext cx="1116" cy="404"/>
            </a:xfrm>
            <a:prstGeom prst="rect">
              <a:avLst/>
            </a:prstGeom>
            <a:solidFill>
              <a:schemeClr val="accent5">
                <a:lumMod val="90000"/>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800" b="1" dirty="0">
                  <a:latin typeface="Abadi Extra Light" panose="020B0204020104020204" pitchFamily="34" charset="0"/>
                </a:rPr>
                <a:t>Klassenlehrer-prinzip</a:t>
              </a:r>
            </a:p>
          </p:txBody>
        </p:sp>
        <p:sp>
          <p:nvSpPr>
            <p:cNvPr id="9244" name="Line 6"/>
            <p:cNvSpPr>
              <a:spLocks noChangeShapeType="1"/>
            </p:cNvSpPr>
            <p:nvPr/>
          </p:nvSpPr>
          <p:spPr bwMode="auto">
            <a:xfrm flipH="1" flipV="1">
              <a:off x="3788" y="2186"/>
              <a:ext cx="649" cy="242"/>
            </a:xfrm>
            <a:prstGeom prst="line">
              <a:avLst/>
            </a:prstGeom>
            <a:noFill/>
            <a:ln w="50800">
              <a:solidFill>
                <a:srgbClr val="0099CC"/>
              </a:solidFill>
              <a:round/>
              <a:headEnd/>
              <a:tailEnd type="triangle" w="med" len="med"/>
            </a:ln>
            <a:extLst>
              <a:ext uri="{909E8E84-426E-40DD-AFC4-6F175D3DCCD1}">
                <a14:hiddenFill xmlns:a14="http://schemas.microsoft.com/office/drawing/2010/main">
                  <a:noFill/>
                </a14:hiddenFill>
              </a:ext>
            </a:extLst>
          </p:spPr>
          <p:txBody>
            <a:bodyPr/>
            <a:lstStyle/>
            <a:p>
              <a:endParaRPr lang="de-DE" dirty="0"/>
            </a:p>
          </p:txBody>
        </p:sp>
      </p:grpSp>
      <p:grpSp>
        <p:nvGrpSpPr>
          <p:cNvPr id="3" name="Group 9"/>
          <p:cNvGrpSpPr>
            <a:grpSpLocks/>
          </p:cNvGrpSpPr>
          <p:nvPr/>
        </p:nvGrpSpPr>
        <p:grpSpPr bwMode="auto">
          <a:xfrm>
            <a:off x="395288" y="3429000"/>
            <a:ext cx="3600450" cy="2620963"/>
            <a:chOff x="944" y="2322"/>
            <a:chExt cx="2020" cy="1744"/>
          </a:xfrm>
        </p:grpSpPr>
        <p:sp>
          <p:nvSpPr>
            <p:cNvPr id="9241" name="Line 10"/>
            <p:cNvSpPr>
              <a:spLocks noChangeShapeType="1"/>
            </p:cNvSpPr>
            <p:nvPr/>
          </p:nvSpPr>
          <p:spPr bwMode="auto">
            <a:xfrm flipV="1">
              <a:off x="1926" y="2322"/>
              <a:ext cx="1038" cy="1136"/>
            </a:xfrm>
            <a:prstGeom prst="line">
              <a:avLst/>
            </a:prstGeom>
            <a:noFill/>
            <a:ln w="50800">
              <a:solidFill>
                <a:srgbClr val="0099CC"/>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9242" name="Text Box 11"/>
            <p:cNvSpPr txBox="1">
              <a:spLocks noChangeArrowheads="1"/>
            </p:cNvSpPr>
            <p:nvPr/>
          </p:nvSpPr>
          <p:spPr bwMode="auto">
            <a:xfrm>
              <a:off x="944" y="3456"/>
              <a:ext cx="1907" cy="610"/>
            </a:xfrm>
            <a:prstGeom prst="rect">
              <a:avLst/>
            </a:prstGeom>
            <a:solidFill>
              <a:schemeClr val="accent5">
                <a:lumMod val="90000"/>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800" b="1" dirty="0">
                  <a:latin typeface="Abadi Extra Light" panose="020B0204020104020204" pitchFamily="34" charset="0"/>
                </a:rPr>
                <a:t>dem Realschulabschluss gleichwertiger mittlerer Schulabschluss</a:t>
              </a:r>
            </a:p>
          </p:txBody>
        </p:sp>
      </p:grpSp>
      <p:grpSp>
        <p:nvGrpSpPr>
          <p:cNvPr id="4" name="Group 12"/>
          <p:cNvGrpSpPr>
            <a:grpSpLocks/>
          </p:cNvGrpSpPr>
          <p:nvPr/>
        </p:nvGrpSpPr>
        <p:grpSpPr bwMode="auto">
          <a:xfrm>
            <a:off x="611188" y="3203115"/>
            <a:ext cx="3183454" cy="724359"/>
            <a:chOff x="966" y="2153"/>
            <a:chExt cx="1866" cy="554"/>
          </a:xfrm>
        </p:grpSpPr>
        <p:sp>
          <p:nvSpPr>
            <p:cNvPr id="9239" name="Line 13"/>
            <p:cNvSpPr>
              <a:spLocks noChangeShapeType="1"/>
            </p:cNvSpPr>
            <p:nvPr/>
          </p:nvSpPr>
          <p:spPr bwMode="auto">
            <a:xfrm flipV="1">
              <a:off x="2274" y="2153"/>
              <a:ext cx="558" cy="263"/>
            </a:xfrm>
            <a:prstGeom prst="line">
              <a:avLst/>
            </a:prstGeom>
            <a:noFill/>
            <a:ln w="50800">
              <a:solidFill>
                <a:srgbClr val="0099CC"/>
              </a:solidFill>
              <a:round/>
              <a:headEnd/>
              <a:tailEnd type="triangle" w="med" len="med"/>
            </a:ln>
            <a:extLst>
              <a:ext uri="{909E8E84-426E-40DD-AFC4-6F175D3DCCD1}">
                <a14:hiddenFill xmlns:a14="http://schemas.microsoft.com/office/drawing/2010/main">
                  <a:noFill/>
                </a14:hiddenFill>
              </a:ext>
            </a:extLst>
          </p:spPr>
          <p:txBody>
            <a:bodyPr/>
            <a:lstStyle/>
            <a:p>
              <a:endParaRPr lang="de-DE" dirty="0"/>
            </a:p>
          </p:txBody>
        </p:sp>
        <p:sp>
          <p:nvSpPr>
            <p:cNvPr id="9240" name="Text Box 14"/>
            <p:cNvSpPr txBox="1">
              <a:spLocks noChangeArrowheads="1"/>
            </p:cNvSpPr>
            <p:nvPr/>
          </p:nvSpPr>
          <p:spPr bwMode="auto">
            <a:xfrm>
              <a:off x="966" y="2217"/>
              <a:ext cx="1296" cy="490"/>
            </a:xfrm>
            <a:prstGeom prst="rect">
              <a:avLst/>
            </a:prstGeom>
            <a:solidFill>
              <a:schemeClr val="accent5">
                <a:lumMod val="90000"/>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800" b="1" dirty="0">
                  <a:latin typeface="Abadi Extra Light" panose="020B0204020104020204" pitchFamily="34" charset="0"/>
                </a:rPr>
                <a:t>kein Wechsel</a:t>
              </a:r>
              <a:br>
                <a:rPr lang="de-DE" altLang="de-DE" sz="1800" b="1" dirty="0">
                  <a:latin typeface="Abadi Extra Light" panose="020B0204020104020204" pitchFamily="34" charset="0"/>
                </a:rPr>
              </a:br>
              <a:r>
                <a:rPr lang="de-DE" altLang="de-DE" sz="1800" b="1" dirty="0">
                  <a:latin typeface="Abadi Extra Light" panose="020B0204020104020204" pitchFamily="34" charset="0"/>
                </a:rPr>
                <a:t>der Schulart</a:t>
              </a:r>
            </a:p>
          </p:txBody>
        </p:sp>
      </p:grpSp>
      <p:grpSp>
        <p:nvGrpSpPr>
          <p:cNvPr id="5" name="Group 15"/>
          <p:cNvGrpSpPr>
            <a:grpSpLocks/>
          </p:cNvGrpSpPr>
          <p:nvPr/>
        </p:nvGrpSpPr>
        <p:grpSpPr bwMode="auto">
          <a:xfrm>
            <a:off x="3348038" y="3716338"/>
            <a:ext cx="2551112" cy="1341437"/>
            <a:chOff x="2466" y="2485"/>
            <a:chExt cx="1607" cy="940"/>
          </a:xfrm>
        </p:grpSpPr>
        <p:sp>
          <p:nvSpPr>
            <p:cNvPr id="9237" name="Line 16"/>
            <p:cNvSpPr>
              <a:spLocks noChangeShapeType="1"/>
            </p:cNvSpPr>
            <p:nvPr/>
          </p:nvSpPr>
          <p:spPr bwMode="auto">
            <a:xfrm flipH="1" flipV="1">
              <a:off x="3274" y="2485"/>
              <a:ext cx="0" cy="498"/>
            </a:xfrm>
            <a:prstGeom prst="line">
              <a:avLst/>
            </a:prstGeom>
            <a:noFill/>
            <a:ln w="50800">
              <a:solidFill>
                <a:srgbClr val="0099CC"/>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9238" name="Text Box 17"/>
            <p:cNvSpPr txBox="1">
              <a:spLocks noChangeArrowheads="1"/>
            </p:cNvSpPr>
            <p:nvPr/>
          </p:nvSpPr>
          <p:spPr bwMode="auto">
            <a:xfrm>
              <a:off x="2466" y="2975"/>
              <a:ext cx="1607" cy="450"/>
            </a:xfrm>
            <a:prstGeom prst="rect">
              <a:avLst/>
            </a:prstGeom>
            <a:solidFill>
              <a:schemeClr val="accent5">
                <a:lumMod val="90000"/>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800" b="1" dirty="0">
                  <a:latin typeface="Abadi Extra Light" panose="020B0204020104020204" pitchFamily="34" charset="0"/>
                </a:rPr>
                <a:t>vertraute Unterrichtsmethoden</a:t>
              </a:r>
            </a:p>
          </p:txBody>
        </p:sp>
      </p:grpSp>
      <p:grpSp>
        <p:nvGrpSpPr>
          <p:cNvPr id="6" name="Group 18"/>
          <p:cNvGrpSpPr>
            <a:grpSpLocks/>
          </p:cNvGrpSpPr>
          <p:nvPr/>
        </p:nvGrpSpPr>
        <p:grpSpPr bwMode="auto">
          <a:xfrm>
            <a:off x="723900" y="1662114"/>
            <a:ext cx="3070225" cy="1084263"/>
            <a:chOff x="950" y="1124"/>
            <a:chExt cx="1934" cy="683"/>
          </a:xfrm>
        </p:grpSpPr>
        <p:sp>
          <p:nvSpPr>
            <p:cNvPr id="9235" name="Line 19"/>
            <p:cNvSpPr>
              <a:spLocks noChangeShapeType="1"/>
            </p:cNvSpPr>
            <p:nvPr/>
          </p:nvSpPr>
          <p:spPr bwMode="auto">
            <a:xfrm>
              <a:off x="1864" y="1552"/>
              <a:ext cx="1020" cy="255"/>
            </a:xfrm>
            <a:prstGeom prst="line">
              <a:avLst/>
            </a:prstGeom>
            <a:noFill/>
            <a:ln w="50800">
              <a:solidFill>
                <a:srgbClr val="0099CC"/>
              </a:solidFill>
              <a:round/>
              <a:headEnd/>
              <a:tailEnd type="triangle" w="med" len="med"/>
            </a:ln>
            <a:extLst>
              <a:ext uri="{909E8E84-426E-40DD-AFC4-6F175D3DCCD1}">
                <a14:hiddenFill xmlns:a14="http://schemas.microsoft.com/office/drawing/2010/main">
                  <a:noFill/>
                </a14:hiddenFill>
              </a:ext>
            </a:extLst>
          </p:spPr>
          <p:txBody>
            <a:bodyPr/>
            <a:lstStyle/>
            <a:p>
              <a:endParaRPr lang="de-DE" dirty="0"/>
            </a:p>
          </p:txBody>
        </p:sp>
        <p:sp>
          <p:nvSpPr>
            <p:cNvPr id="9236" name="Text Box 20"/>
            <p:cNvSpPr txBox="1">
              <a:spLocks noChangeArrowheads="1"/>
            </p:cNvSpPr>
            <p:nvPr/>
          </p:nvSpPr>
          <p:spPr bwMode="auto">
            <a:xfrm>
              <a:off x="950" y="1124"/>
              <a:ext cx="1841" cy="404"/>
            </a:xfrm>
            <a:prstGeom prst="rect">
              <a:avLst/>
            </a:prstGeom>
            <a:solidFill>
              <a:schemeClr val="accent5">
                <a:lumMod val="90000"/>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800" b="1" dirty="0">
                  <a:latin typeface="Abadi Extra Light" panose="020B0204020104020204" pitchFamily="34" charset="0"/>
                </a:rPr>
                <a:t>verstärkte Praxis-</a:t>
              </a:r>
              <a:br>
                <a:rPr lang="de-DE" altLang="de-DE" sz="1800" b="1" dirty="0">
                  <a:latin typeface="Abadi Extra Light" panose="020B0204020104020204" pitchFamily="34" charset="0"/>
                </a:rPr>
              </a:br>
              <a:r>
                <a:rPr lang="de-DE" altLang="de-DE" sz="1800" b="1" dirty="0">
                  <a:latin typeface="Abadi Extra Light" panose="020B0204020104020204" pitchFamily="34" charset="0"/>
                </a:rPr>
                <a:t>und Berufsorientierung</a:t>
              </a:r>
            </a:p>
          </p:txBody>
        </p:sp>
      </p:grpSp>
      <p:grpSp>
        <p:nvGrpSpPr>
          <p:cNvPr id="7" name="Group 21"/>
          <p:cNvGrpSpPr>
            <a:grpSpLocks/>
          </p:cNvGrpSpPr>
          <p:nvPr/>
        </p:nvGrpSpPr>
        <p:grpSpPr bwMode="auto">
          <a:xfrm>
            <a:off x="5489288" y="1412875"/>
            <a:ext cx="3014947" cy="1333141"/>
            <a:chOff x="3797" y="1068"/>
            <a:chExt cx="1777" cy="885"/>
          </a:xfrm>
        </p:grpSpPr>
        <p:sp>
          <p:nvSpPr>
            <p:cNvPr id="9233" name="Line 22"/>
            <p:cNvSpPr>
              <a:spLocks noChangeShapeType="1"/>
            </p:cNvSpPr>
            <p:nvPr/>
          </p:nvSpPr>
          <p:spPr bwMode="auto">
            <a:xfrm flipH="1">
              <a:off x="3797" y="1640"/>
              <a:ext cx="1031" cy="313"/>
            </a:xfrm>
            <a:prstGeom prst="line">
              <a:avLst/>
            </a:prstGeom>
            <a:noFill/>
            <a:ln w="50800">
              <a:solidFill>
                <a:srgbClr val="0099CC"/>
              </a:solidFill>
              <a:round/>
              <a:headEnd/>
              <a:tailEnd type="triangle" w="med" len="med"/>
            </a:ln>
            <a:extLst>
              <a:ext uri="{909E8E84-426E-40DD-AFC4-6F175D3DCCD1}">
                <a14:hiddenFill xmlns:a14="http://schemas.microsoft.com/office/drawing/2010/main">
                  <a:noFill/>
                </a14:hiddenFill>
              </a:ext>
            </a:extLst>
          </p:spPr>
          <p:txBody>
            <a:bodyPr/>
            <a:lstStyle/>
            <a:p>
              <a:endParaRPr lang="de-DE" dirty="0"/>
            </a:p>
          </p:txBody>
        </p:sp>
        <p:sp>
          <p:nvSpPr>
            <p:cNvPr id="9234" name="Text Box 23"/>
            <p:cNvSpPr txBox="1">
              <a:spLocks noChangeArrowheads="1"/>
            </p:cNvSpPr>
            <p:nvPr/>
          </p:nvSpPr>
          <p:spPr bwMode="auto">
            <a:xfrm>
              <a:off x="3993" y="1068"/>
              <a:ext cx="1581" cy="429"/>
            </a:xfrm>
            <a:prstGeom prst="rect">
              <a:avLst/>
            </a:prstGeom>
            <a:solidFill>
              <a:schemeClr val="accent5">
                <a:lumMod val="90000"/>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800" b="1" dirty="0">
                  <a:latin typeface="Abadi Extra Light" panose="020B0204020104020204" pitchFamily="34" charset="0"/>
                </a:rPr>
                <a:t>unkomplizierte Rückkehr in die Regelklasse möglich</a:t>
              </a:r>
            </a:p>
          </p:txBody>
        </p:sp>
      </p:grpSp>
      <p:grpSp>
        <p:nvGrpSpPr>
          <p:cNvPr id="8" name="Group 24"/>
          <p:cNvGrpSpPr>
            <a:grpSpLocks/>
          </p:cNvGrpSpPr>
          <p:nvPr/>
        </p:nvGrpSpPr>
        <p:grpSpPr bwMode="auto">
          <a:xfrm>
            <a:off x="5197981" y="3516313"/>
            <a:ext cx="3349118" cy="2382837"/>
            <a:chOff x="3652" y="2472"/>
            <a:chExt cx="1935" cy="1501"/>
          </a:xfrm>
        </p:grpSpPr>
        <p:sp>
          <p:nvSpPr>
            <p:cNvPr id="9231" name="Line 25"/>
            <p:cNvSpPr>
              <a:spLocks noChangeShapeType="1"/>
            </p:cNvSpPr>
            <p:nvPr/>
          </p:nvSpPr>
          <p:spPr bwMode="auto">
            <a:xfrm flipH="1" flipV="1">
              <a:off x="3652" y="2472"/>
              <a:ext cx="1036" cy="1106"/>
            </a:xfrm>
            <a:prstGeom prst="line">
              <a:avLst/>
            </a:prstGeom>
            <a:noFill/>
            <a:ln w="50800">
              <a:solidFill>
                <a:srgbClr val="0099CC"/>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9232" name="Text Box 26"/>
            <p:cNvSpPr txBox="1">
              <a:spLocks noChangeArrowheads="1"/>
            </p:cNvSpPr>
            <p:nvPr/>
          </p:nvSpPr>
          <p:spPr bwMode="auto">
            <a:xfrm>
              <a:off x="3820" y="3569"/>
              <a:ext cx="1767" cy="404"/>
            </a:xfrm>
            <a:prstGeom prst="rect">
              <a:avLst/>
            </a:prstGeom>
            <a:solidFill>
              <a:schemeClr val="accent5">
                <a:lumMod val="90000"/>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800" b="1" dirty="0">
                  <a:latin typeface="Abadi Extra Light" panose="020B0204020104020204" pitchFamily="34" charset="0"/>
                </a:rPr>
                <a:t>wohnortnahe Schule mit kurzen Schulwegen</a:t>
              </a:r>
            </a:p>
          </p:txBody>
        </p:sp>
      </p:grpSp>
      <p:pic>
        <p:nvPicPr>
          <p:cNvPr id="10" name="Grafik 9" descr="Ein Bild, das Grafiken, Design, Logo, Electric Blue (Farbe) enthält.&#10;&#10;Automatisch generierte Beschreibung">
            <a:extLst>
              <a:ext uri="{FF2B5EF4-FFF2-40B4-BE49-F238E27FC236}">
                <a16:creationId xmlns:a16="http://schemas.microsoft.com/office/drawing/2014/main" id="{1966B4A8-1628-9749-2200-544A0508D9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3577" y="2079484"/>
            <a:ext cx="1483229" cy="13853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35B19-9FE6-D872-672C-1935E007CDFF}"/>
              </a:ext>
            </a:extLst>
          </p:cNvPr>
          <p:cNvSpPr>
            <a:spLocks noGrp="1"/>
          </p:cNvSpPr>
          <p:nvPr>
            <p:ph type="title"/>
          </p:nvPr>
        </p:nvSpPr>
        <p:spPr>
          <a:xfrm>
            <a:off x="457200" y="274638"/>
            <a:ext cx="8229600" cy="1143000"/>
          </a:xfrm>
        </p:spPr>
        <p:txBody>
          <a:bodyPr wrap="square" anchor="ctr">
            <a:normAutofit/>
          </a:bodyPr>
          <a:lstStyle/>
          <a:p>
            <a:r>
              <a:rPr lang="de-DE" sz="3700" dirty="0">
                <a:solidFill>
                  <a:schemeClr val="accent6"/>
                </a:solidFill>
                <a:latin typeface="Abadi Extra Light" panose="020B0204020104020204" pitchFamily="34" charset="0"/>
              </a:rPr>
              <a:t>Wie komme ich in die M-Klasse?</a:t>
            </a:r>
          </a:p>
        </p:txBody>
      </p:sp>
      <p:pic>
        <p:nvPicPr>
          <p:cNvPr id="5" name="Grafik 4" descr="Ein Bild, das Grafiken, Design, Logo, Electric Blue (Farbe) enthält.&#10;&#10;Automatisch generierte Beschreibung">
            <a:extLst>
              <a:ext uri="{FF2B5EF4-FFF2-40B4-BE49-F238E27FC236}">
                <a16:creationId xmlns:a16="http://schemas.microsoft.com/office/drawing/2014/main" id="{E7DD2C8B-D16B-31D4-04A1-90899C798E41}"/>
              </a:ext>
            </a:extLst>
          </p:cNvPr>
          <p:cNvPicPr>
            <a:picLocks noChangeAspect="1"/>
          </p:cNvPicPr>
          <p:nvPr/>
        </p:nvPicPr>
        <p:blipFill>
          <a:blip r:embed="rId2">
            <a:extLst>
              <a:ext uri="{28A0092B-C50C-407E-A947-70E740481C1C}">
                <a14:useLocalDpi xmlns:a14="http://schemas.microsoft.com/office/drawing/2010/main" val="0"/>
              </a:ext>
            </a:extLst>
          </a:blip>
          <a:srcRect t="21105" b="20076"/>
          <a:stretch/>
        </p:blipFill>
        <p:spPr>
          <a:xfrm>
            <a:off x="457200" y="1600200"/>
            <a:ext cx="8229600" cy="4525963"/>
          </a:xfrm>
          <a:prstGeom prst="rect">
            <a:avLst/>
          </a:prstGeom>
          <a:noFill/>
        </p:spPr>
      </p:pic>
    </p:spTree>
    <p:extLst>
      <p:ext uri="{BB962C8B-B14F-4D97-AF65-F5344CB8AC3E}">
        <p14:creationId xmlns:p14="http://schemas.microsoft.com/office/powerpoint/2010/main" val="1599907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04664" y="209550"/>
            <a:ext cx="8229600" cy="922338"/>
          </a:xfrm>
        </p:spPr>
        <p:txBody>
          <a:bodyPr/>
          <a:lstStyle/>
          <a:p>
            <a:pPr eaLnBrk="1" hangingPunct="1"/>
            <a:r>
              <a:rPr lang="de-DE" altLang="de-DE" sz="2800" dirty="0">
                <a:latin typeface="Abadi Extra Light" panose="020B0204020104020204" pitchFamily="34" charset="0"/>
              </a:rPr>
              <a:t>Start:</a:t>
            </a:r>
            <a:r>
              <a:rPr lang="de-DE" altLang="de-DE" sz="2800" b="1" dirty="0">
                <a:latin typeface="Abadi Extra Light" panose="020B0204020104020204" pitchFamily="34" charset="0"/>
              </a:rPr>
              <a:t> </a:t>
            </a:r>
            <a:r>
              <a:rPr lang="de-DE" altLang="de-DE" sz="2800" dirty="0">
                <a:latin typeface="Abadi Extra Light" panose="020B0204020104020204" pitchFamily="34" charset="0"/>
              </a:rPr>
              <a:t>6.</a:t>
            </a:r>
            <a:r>
              <a:rPr lang="de-DE" altLang="de-DE" sz="2800" b="1" dirty="0">
                <a:latin typeface="Abadi Extra Light" panose="020B0204020104020204" pitchFamily="34" charset="0"/>
              </a:rPr>
              <a:t> </a:t>
            </a:r>
            <a:r>
              <a:rPr lang="de-DE" altLang="de-DE" sz="2800" dirty="0">
                <a:latin typeface="Abadi Extra Light" panose="020B0204020104020204" pitchFamily="34" charset="0"/>
              </a:rPr>
              <a:t>Jahrgangsstufe</a:t>
            </a:r>
          </a:p>
        </p:txBody>
      </p:sp>
      <p:grpSp>
        <p:nvGrpSpPr>
          <p:cNvPr id="2" name="Group 3"/>
          <p:cNvGrpSpPr>
            <a:grpSpLocks/>
          </p:cNvGrpSpPr>
          <p:nvPr/>
        </p:nvGrpSpPr>
        <p:grpSpPr bwMode="auto">
          <a:xfrm>
            <a:off x="935038" y="1519238"/>
            <a:ext cx="8208962" cy="4752975"/>
            <a:chOff x="204" y="1026"/>
            <a:chExt cx="5171" cy="2982"/>
          </a:xfrm>
        </p:grpSpPr>
        <p:sp>
          <p:nvSpPr>
            <p:cNvPr id="11286" name="Text Box 5"/>
            <p:cNvSpPr txBox="1">
              <a:spLocks noChangeArrowheads="1"/>
            </p:cNvSpPr>
            <p:nvPr/>
          </p:nvSpPr>
          <p:spPr bwMode="auto">
            <a:xfrm>
              <a:off x="793" y="3702"/>
              <a:ext cx="4582" cy="306"/>
            </a:xfrm>
            <a:prstGeom prst="rect">
              <a:avLst/>
            </a:prstGeom>
            <a:solidFill>
              <a:srgbClr val="FFFF66"/>
            </a:solidFill>
            <a:ln w="2857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de-DE" sz="2400" b="1">
                  <a:latin typeface="Arial Unicode MS" pitchFamily="34" charset="-128"/>
                </a:rPr>
                <a:t>6. Jahrgangsstufe Hauptschule</a:t>
              </a:r>
            </a:p>
          </p:txBody>
        </p:sp>
        <p:sp>
          <p:nvSpPr>
            <p:cNvPr id="11287" name="Text Box 16"/>
            <p:cNvSpPr txBox="1">
              <a:spLocks noChangeArrowheads="1"/>
            </p:cNvSpPr>
            <p:nvPr/>
          </p:nvSpPr>
          <p:spPr bwMode="auto">
            <a:xfrm>
              <a:off x="4377" y="2115"/>
              <a:ext cx="960"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de-DE" sz="1600" b="1">
                  <a:latin typeface="Arial Unicode MS" pitchFamily="34" charset="-128"/>
                </a:rPr>
                <a:t>Ø 2,00  D,M,E</a:t>
              </a:r>
            </a:p>
            <a:p>
              <a:pPr algn="ctr">
                <a:spcBef>
                  <a:spcPct val="0"/>
                </a:spcBef>
                <a:buFontTx/>
                <a:buNone/>
              </a:pPr>
              <a:r>
                <a:rPr lang="en-US" altLang="de-DE" sz="1600" b="1">
                  <a:latin typeface="Arial Unicode MS" pitchFamily="34" charset="-128"/>
                </a:rPr>
                <a:t>Jahreszeugnis</a:t>
              </a:r>
            </a:p>
          </p:txBody>
        </p:sp>
        <p:grpSp>
          <p:nvGrpSpPr>
            <p:cNvPr id="11288" name="Group 17"/>
            <p:cNvGrpSpPr>
              <a:grpSpLocks/>
            </p:cNvGrpSpPr>
            <p:nvPr/>
          </p:nvGrpSpPr>
          <p:grpSpPr bwMode="auto">
            <a:xfrm>
              <a:off x="793" y="1162"/>
              <a:ext cx="1430" cy="728"/>
              <a:chOff x="0" y="709"/>
              <a:chExt cx="1549" cy="735"/>
            </a:xfrm>
          </p:grpSpPr>
          <p:sp>
            <p:nvSpPr>
              <p:cNvPr id="11303" name="Text Box 18"/>
              <p:cNvSpPr txBox="1">
                <a:spLocks noChangeArrowheads="1"/>
              </p:cNvSpPr>
              <p:nvPr/>
            </p:nvSpPr>
            <p:spPr bwMode="auto">
              <a:xfrm>
                <a:off x="0" y="709"/>
                <a:ext cx="1549" cy="382"/>
              </a:xfrm>
              <a:prstGeom prst="rect">
                <a:avLst/>
              </a:prstGeom>
              <a:solidFill>
                <a:srgbClr val="FFCC99"/>
              </a:solidFill>
              <a:ln w="22225">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de-DE" sz="1600" b="1">
                    <a:latin typeface="Arial Unicode MS" pitchFamily="34" charset="-128"/>
                  </a:rPr>
                  <a:t>Qualifizierender</a:t>
                </a:r>
              </a:p>
              <a:p>
                <a:pPr>
                  <a:spcBef>
                    <a:spcPct val="0"/>
                  </a:spcBef>
                  <a:buFontTx/>
                  <a:buNone/>
                </a:pPr>
                <a:r>
                  <a:rPr lang="en-US" altLang="de-DE" sz="1600" b="1">
                    <a:latin typeface="Arial Unicode MS" pitchFamily="34" charset="-128"/>
                  </a:rPr>
                  <a:t>Mittelschulabschluss</a:t>
                </a:r>
              </a:p>
            </p:txBody>
          </p:sp>
          <p:sp>
            <p:nvSpPr>
              <p:cNvPr id="11304" name="Text Box 19"/>
              <p:cNvSpPr txBox="1">
                <a:spLocks noChangeArrowheads="1"/>
              </p:cNvSpPr>
              <p:nvPr/>
            </p:nvSpPr>
            <p:spPr bwMode="auto">
              <a:xfrm>
                <a:off x="0" y="1062"/>
                <a:ext cx="1549" cy="382"/>
              </a:xfrm>
              <a:prstGeom prst="rect">
                <a:avLst/>
              </a:prstGeom>
              <a:solidFill>
                <a:srgbClr val="FFFF99"/>
              </a:solidFill>
              <a:ln w="22225">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de-DE" sz="1600" b="1" dirty="0" err="1">
                    <a:latin typeface="Arial Unicode MS" pitchFamily="34" charset="-128"/>
                  </a:rPr>
                  <a:t>Erfolgreicher</a:t>
                </a:r>
                <a:r>
                  <a:rPr lang="en-US" altLang="de-DE" sz="1600" b="1" dirty="0">
                    <a:latin typeface="Arial Unicode MS" pitchFamily="34" charset="-128"/>
                  </a:rPr>
                  <a:t> </a:t>
                </a:r>
              </a:p>
              <a:p>
                <a:pPr>
                  <a:spcBef>
                    <a:spcPct val="0"/>
                  </a:spcBef>
                  <a:buFontTx/>
                  <a:buNone/>
                </a:pPr>
                <a:r>
                  <a:rPr lang="en-US" altLang="de-DE" sz="1600" b="1" dirty="0" err="1">
                    <a:latin typeface="Arial Unicode MS" pitchFamily="34" charset="-128"/>
                  </a:rPr>
                  <a:t>Mittelschulabschluss</a:t>
                </a:r>
                <a:endParaRPr lang="en-US" altLang="de-DE" sz="1600" b="1" dirty="0">
                  <a:latin typeface="Arial Unicode MS" pitchFamily="34" charset="-128"/>
                </a:endParaRPr>
              </a:p>
            </p:txBody>
          </p:sp>
        </p:grpSp>
        <p:grpSp>
          <p:nvGrpSpPr>
            <p:cNvPr id="11289" name="Group 20"/>
            <p:cNvGrpSpPr>
              <a:grpSpLocks/>
            </p:cNvGrpSpPr>
            <p:nvPr/>
          </p:nvGrpSpPr>
          <p:grpSpPr bwMode="auto">
            <a:xfrm>
              <a:off x="930" y="1933"/>
              <a:ext cx="998" cy="908"/>
              <a:chOff x="158" y="2478"/>
              <a:chExt cx="1180" cy="1179"/>
            </a:xfrm>
          </p:grpSpPr>
          <p:sp>
            <p:nvSpPr>
              <p:cNvPr id="11301" name="AutoShape 21"/>
              <p:cNvSpPr>
                <a:spLocks noChangeArrowheads="1"/>
              </p:cNvSpPr>
              <p:nvPr/>
            </p:nvSpPr>
            <p:spPr bwMode="auto">
              <a:xfrm rot="-5400000">
                <a:off x="135" y="2501"/>
                <a:ext cx="1179" cy="1134"/>
              </a:xfrm>
              <a:prstGeom prst="homePlate">
                <a:avLst>
                  <a:gd name="adj" fmla="val 25992"/>
                </a:avLst>
              </a:prstGeom>
              <a:solidFill>
                <a:srgbClr val="FFFF66"/>
              </a:solidFill>
              <a:ln w="25400">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1302" name="Rectangle 22"/>
              <p:cNvSpPr>
                <a:spLocks noChangeArrowheads="1"/>
              </p:cNvSpPr>
              <p:nvPr/>
            </p:nvSpPr>
            <p:spPr bwMode="auto">
              <a:xfrm>
                <a:off x="158" y="2931"/>
                <a:ext cx="1180"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de-DE" sz="2200">
                    <a:latin typeface="Arial Unicode MS" pitchFamily="34" charset="-128"/>
                  </a:rPr>
                  <a:t>Mittel-schule</a:t>
                </a:r>
              </a:p>
            </p:txBody>
          </p:sp>
        </p:grpSp>
        <p:sp>
          <p:nvSpPr>
            <p:cNvPr id="11290" name="Text Box 23"/>
            <p:cNvSpPr txBox="1">
              <a:spLocks noChangeArrowheads="1"/>
            </p:cNvSpPr>
            <p:nvPr/>
          </p:nvSpPr>
          <p:spPr bwMode="auto">
            <a:xfrm>
              <a:off x="930" y="3430"/>
              <a:ext cx="952" cy="218"/>
            </a:xfrm>
            <a:prstGeom prst="rect">
              <a:avLst/>
            </a:prstGeom>
            <a:solidFill>
              <a:srgbClr val="FFFF66"/>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de-DE" sz="1600">
                  <a:latin typeface="Times New Roman" panose="02020603050405020304" pitchFamily="18" charset="0"/>
                </a:rPr>
                <a:t>7.</a:t>
              </a:r>
            </a:p>
          </p:txBody>
        </p:sp>
        <p:sp>
          <p:nvSpPr>
            <p:cNvPr id="11291" name="Text Box 24"/>
            <p:cNvSpPr txBox="1">
              <a:spLocks noChangeArrowheads="1"/>
            </p:cNvSpPr>
            <p:nvPr/>
          </p:nvSpPr>
          <p:spPr bwMode="auto">
            <a:xfrm>
              <a:off x="930" y="3158"/>
              <a:ext cx="952" cy="218"/>
            </a:xfrm>
            <a:prstGeom prst="rect">
              <a:avLst/>
            </a:prstGeom>
            <a:solidFill>
              <a:srgbClr val="FFFF66"/>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de-DE" sz="1600">
                  <a:latin typeface="Times New Roman" panose="02020603050405020304" pitchFamily="18" charset="0"/>
                </a:rPr>
                <a:t>8.</a:t>
              </a:r>
            </a:p>
          </p:txBody>
        </p:sp>
        <p:sp>
          <p:nvSpPr>
            <p:cNvPr id="11292" name="Text Box 25"/>
            <p:cNvSpPr txBox="1">
              <a:spLocks noChangeArrowheads="1"/>
            </p:cNvSpPr>
            <p:nvPr/>
          </p:nvSpPr>
          <p:spPr bwMode="auto">
            <a:xfrm>
              <a:off x="930" y="2886"/>
              <a:ext cx="952" cy="218"/>
            </a:xfrm>
            <a:prstGeom prst="rect">
              <a:avLst/>
            </a:prstGeom>
            <a:solidFill>
              <a:srgbClr val="FFFF66"/>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de-DE" sz="1600">
                  <a:latin typeface="Times New Roman" panose="02020603050405020304" pitchFamily="18" charset="0"/>
                </a:rPr>
                <a:t>9.</a:t>
              </a:r>
            </a:p>
          </p:txBody>
        </p:sp>
        <p:grpSp>
          <p:nvGrpSpPr>
            <p:cNvPr id="11293" name="Group 26"/>
            <p:cNvGrpSpPr>
              <a:grpSpLocks/>
            </p:cNvGrpSpPr>
            <p:nvPr/>
          </p:nvGrpSpPr>
          <p:grpSpPr bwMode="auto">
            <a:xfrm>
              <a:off x="204" y="1026"/>
              <a:ext cx="545" cy="2981"/>
              <a:chOff x="204" y="1117"/>
              <a:chExt cx="545" cy="2762"/>
            </a:xfrm>
          </p:grpSpPr>
          <p:sp>
            <p:nvSpPr>
              <p:cNvPr id="11298" name="Text Box 27"/>
              <p:cNvSpPr txBox="1">
                <a:spLocks noChangeArrowheads="1"/>
              </p:cNvSpPr>
              <p:nvPr/>
            </p:nvSpPr>
            <p:spPr bwMode="auto">
              <a:xfrm>
                <a:off x="204" y="3612"/>
                <a:ext cx="545"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2400">
                    <a:solidFill>
                      <a:schemeClr val="tx2"/>
                    </a:solidFill>
                    <a:latin typeface="Arial Unicode MS" pitchFamily="34" charset="-128"/>
                  </a:rPr>
                  <a:t>Start</a:t>
                </a:r>
              </a:p>
            </p:txBody>
          </p:sp>
          <p:sp>
            <p:nvSpPr>
              <p:cNvPr id="11299" name="Text Box 28"/>
              <p:cNvSpPr txBox="1">
                <a:spLocks noChangeArrowheads="1"/>
              </p:cNvSpPr>
              <p:nvPr/>
            </p:nvSpPr>
            <p:spPr bwMode="auto">
              <a:xfrm>
                <a:off x="204" y="1117"/>
                <a:ext cx="544"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2400">
                    <a:solidFill>
                      <a:schemeClr val="tx2"/>
                    </a:solidFill>
                    <a:latin typeface="Arial Unicode MS" pitchFamily="34" charset="-128"/>
                  </a:rPr>
                  <a:t>Ziel</a:t>
                </a:r>
              </a:p>
            </p:txBody>
          </p:sp>
          <p:sp>
            <p:nvSpPr>
              <p:cNvPr id="11300" name="Line 29"/>
              <p:cNvSpPr>
                <a:spLocks noChangeShapeType="1"/>
              </p:cNvSpPr>
              <p:nvPr/>
            </p:nvSpPr>
            <p:spPr bwMode="auto">
              <a:xfrm flipV="1">
                <a:off x="431" y="1389"/>
                <a:ext cx="0" cy="2223"/>
              </a:xfrm>
              <a:prstGeom prst="line">
                <a:avLst/>
              </a:prstGeom>
              <a:noFill/>
              <a:ln w="57150">
                <a:solidFill>
                  <a:schemeClr val="tx1"/>
                </a:solidFill>
                <a:prstDash val="sysDot"/>
                <a:round/>
                <a:headEnd/>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11294" name="Text Box 38"/>
            <p:cNvSpPr txBox="1">
              <a:spLocks noChangeArrowheads="1"/>
            </p:cNvSpPr>
            <p:nvPr/>
          </p:nvSpPr>
          <p:spPr bwMode="auto">
            <a:xfrm>
              <a:off x="4377" y="3430"/>
              <a:ext cx="998" cy="218"/>
            </a:xfrm>
            <a:prstGeom prst="rect">
              <a:avLst/>
            </a:prstGeom>
            <a:solidFill>
              <a:schemeClr val="folHlink"/>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de-DE" sz="1600">
                  <a:latin typeface="Times New Roman" panose="02020603050405020304" pitchFamily="18" charset="0"/>
                </a:rPr>
                <a:t>7.</a:t>
              </a:r>
            </a:p>
          </p:txBody>
        </p:sp>
        <p:sp>
          <p:nvSpPr>
            <p:cNvPr id="11295" name="Text Box 39"/>
            <p:cNvSpPr txBox="1">
              <a:spLocks noChangeArrowheads="1"/>
            </p:cNvSpPr>
            <p:nvPr/>
          </p:nvSpPr>
          <p:spPr bwMode="auto">
            <a:xfrm>
              <a:off x="4377" y="3158"/>
              <a:ext cx="998" cy="218"/>
            </a:xfrm>
            <a:prstGeom prst="rect">
              <a:avLst/>
            </a:prstGeom>
            <a:solidFill>
              <a:schemeClr val="folHlink"/>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de-DE" sz="1600">
                  <a:latin typeface="Times New Roman" panose="02020603050405020304" pitchFamily="18" charset="0"/>
                </a:rPr>
                <a:t>8.</a:t>
              </a:r>
            </a:p>
          </p:txBody>
        </p:sp>
        <p:sp>
          <p:nvSpPr>
            <p:cNvPr id="11296" name="Text Box 40"/>
            <p:cNvSpPr txBox="1">
              <a:spLocks noChangeArrowheads="1"/>
            </p:cNvSpPr>
            <p:nvPr/>
          </p:nvSpPr>
          <p:spPr bwMode="auto">
            <a:xfrm>
              <a:off x="4377" y="2886"/>
              <a:ext cx="998" cy="218"/>
            </a:xfrm>
            <a:prstGeom prst="rect">
              <a:avLst/>
            </a:prstGeom>
            <a:solidFill>
              <a:schemeClr val="folHlink"/>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de-DE" sz="1600">
                  <a:latin typeface="Times New Roman" panose="02020603050405020304" pitchFamily="18" charset="0"/>
                </a:rPr>
                <a:t>9.</a:t>
              </a:r>
            </a:p>
          </p:txBody>
        </p:sp>
        <p:sp>
          <p:nvSpPr>
            <p:cNvPr id="11297" name="Text Box 41"/>
            <p:cNvSpPr txBox="1">
              <a:spLocks noChangeArrowheads="1"/>
            </p:cNvSpPr>
            <p:nvPr/>
          </p:nvSpPr>
          <p:spPr bwMode="auto">
            <a:xfrm>
              <a:off x="4377" y="2614"/>
              <a:ext cx="998" cy="218"/>
            </a:xfrm>
            <a:prstGeom prst="rect">
              <a:avLst/>
            </a:prstGeom>
            <a:solidFill>
              <a:schemeClr val="folHlink"/>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de-DE" sz="1600">
                  <a:latin typeface="Times New Roman" panose="02020603050405020304" pitchFamily="18" charset="0"/>
                </a:rPr>
                <a:t>10.</a:t>
              </a:r>
            </a:p>
          </p:txBody>
        </p:sp>
      </p:grpSp>
      <p:sp>
        <p:nvSpPr>
          <p:cNvPr id="11268" name="Text Box 44"/>
          <p:cNvSpPr txBox="1">
            <a:spLocks noChangeArrowheads="1"/>
          </p:cNvSpPr>
          <p:nvPr/>
        </p:nvSpPr>
        <p:spPr bwMode="auto">
          <a:xfrm>
            <a:off x="250825" y="6613525"/>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000"/>
          </a:p>
        </p:txBody>
      </p:sp>
      <p:sp>
        <p:nvSpPr>
          <p:cNvPr id="11269" name="Text Box 45"/>
          <p:cNvSpPr txBox="1">
            <a:spLocks noChangeArrowheads="1"/>
          </p:cNvSpPr>
          <p:nvPr/>
        </p:nvSpPr>
        <p:spPr bwMode="auto">
          <a:xfrm>
            <a:off x="519113" y="6589713"/>
            <a:ext cx="506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1271" name="Rectangle 50"/>
          <p:cNvSpPr>
            <a:spLocks noChangeArrowheads="1"/>
          </p:cNvSpPr>
          <p:nvPr/>
        </p:nvSpPr>
        <p:spPr bwMode="auto">
          <a:xfrm>
            <a:off x="7451725" y="3284538"/>
            <a:ext cx="1692275" cy="258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1272" name="Rectangle 51"/>
          <p:cNvSpPr>
            <a:spLocks noChangeArrowheads="1"/>
          </p:cNvSpPr>
          <p:nvPr/>
        </p:nvSpPr>
        <p:spPr bwMode="auto">
          <a:xfrm>
            <a:off x="1676400" y="5732463"/>
            <a:ext cx="7467600" cy="649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1273" name="Text Box 53"/>
          <p:cNvSpPr txBox="1">
            <a:spLocks noChangeArrowheads="1"/>
          </p:cNvSpPr>
          <p:nvPr/>
        </p:nvSpPr>
        <p:spPr bwMode="auto">
          <a:xfrm>
            <a:off x="1835150" y="5867400"/>
            <a:ext cx="5905500" cy="369888"/>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800" b="1"/>
              <a:t>6. Jahrgangsstufe Mittelschule</a:t>
            </a:r>
          </a:p>
        </p:txBody>
      </p:sp>
      <p:sp>
        <p:nvSpPr>
          <p:cNvPr id="16395" name="Text Box 54"/>
          <p:cNvSpPr txBox="1">
            <a:spLocks noChangeArrowheads="1"/>
          </p:cNvSpPr>
          <p:nvPr/>
        </p:nvSpPr>
        <p:spPr bwMode="auto">
          <a:xfrm>
            <a:off x="4716463" y="1700213"/>
            <a:ext cx="3276600" cy="376237"/>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800" b="1"/>
              <a:t>Mittlerer Schulabschluss</a:t>
            </a:r>
          </a:p>
        </p:txBody>
      </p:sp>
      <p:cxnSp>
        <p:nvCxnSpPr>
          <p:cNvPr id="55" name="Gerade Verbindung mit Pfeil 54"/>
          <p:cNvCxnSpPr/>
          <p:nvPr/>
        </p:nvCxnSpPr>
        <p:spPr>
          <a:xfrm flipV="1">
            <a:off x="3708400" y="4292600"/>
            <a:ext cx="1584325" cy="360363"/>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56" name="Gerade Verbindung mit Pfeil 55"/>
          <p:cNvCxnSpPr/>
          <p:nvPr/>
        </p:nvCxnSpPr>
        <p:spPr>
          <a:xfrm flipV="1">
            <a:off x="3708400" y="4724400"/>
            <a:ext cx="1584325" cy="360363"/>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57" name="Gerade Verbindung mit Pfeil 56"/>
          <p:cNvCxnSpPr/>
          <p:nvPr/>
        </p:nvCxnSpPr>
        <p:spPr>
          <a:xfrm flipV="1">
            <a:off x="3708400" y="5157788"/>
            <a:ext cx="1584325" cy="360362"/>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46" name="Richtungspfeil 45"/>
          <p:cNvSpPr/>
          <p:nvPr/>
        </p:nvSpPr>
        <p:spPr>
          <a:xfrm rot="16200000">
            <a:off x="5291931" y="2277269"/>
            <a:ext cx="1871663" cy="1584325"/>
          </a:xfrm>
          <a:prstGeom prst="homePlate">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b="1" dirty="0">
                <a:solidFill>
                  <a:srgbClr val="FF0000"/>
                </a:solidFill>
              </a:rPr>
              <a:t>M-Zug</a:t>
            </a:r>
            <a:r>
              <a:rPr lang="de-DE" dirty="0">
                <a:solidFill>
                  <a:schemeClr val="tx1"/>
                </a:solidFill>
              </a:rPr>
              <a:t> Mittelschule</a:t>
            </a:r>
          </a:p>
        </p:txBody>
      </p:sp>
      <p:sp>
        <p:nvSpPr>
          <p:cNvPr id="47" name="Rechteck 46"/>
          <p:cNvSpPr/>
          <p:nvPr/>
        </p:nvSpPr>
        <p:spPr>
          <a:xfrm>
            <a:off x="5435600" y="4076700"/>
            <a:ext cx="1584325" cy="360363"/>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dirty="0">
                <a:solidFill>
                  <a:schemeClr val="tx1"/>
                </a:solidFill>
              </a:rPr>
              <a:t>10.</a:t>
            </a:r>
          </a:p>
        </p:txBody>
      </p:sp>
      <p:sp>
        <p:nvSpPr>
          <p:cNvPr id="48" name="Rechteck 47"/>
          <p:cNvSpPr/>
          <p:nvPr/>
        </p:nvSpPr>
        <p:spPr>
          <a:xfrm>
            <a:off x="5435600" y="4508500"/>
            <a:ext cx="1584325" cy="360363"/>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dirty="0">
                <a:solidFill>
                  <a:schemeClr val="tx1"/>
                </a:solidFill>
              </a:rPr>
              <a:t>9.</a:t>
            </a:r>
          </a:p>
        </p:txBody>
      </p:sp>
      <p:sp>
        <p:nvSpPr>
          <p:cNvPr id="49" name="Rechteck 48"/>
          <p:cNvSpPr/>
          <p:nvPr/>
        </p:nvSpPr>
        <p:spPr>
          <a:xfrm>
            <a:off x="5435600" y="4941888"/>
            <a:ext cx="1584325" cy="35877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dirty="0">
                <a:solidFill>
                  <a:schemeClr val="tx1"/>
                </a:solidFill>
              </a:rPr>
              <a:t>8.</a:t>
            </a:r>
          </a:p>
        </p:txBody>
      </p:sp>
      <p:sp>
        <p:nvSpPr>
          <p:cNvPr id="50" name="Rechteck 49"/>
          <p:cNvSpPr/>
          <p:nvPr/>
        </p:nvSpPr>
        <p:spPr>
          <a:xfrm>
            <a:off x="5435600" y="5373688"/>
            <a:ext cx="1584325" cy="35877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dirty="0">
                <a:solidFill>
                  <a:schemeClr val="tx1"/>
                </a:solidFill>
              </a:rPr>
              <a:t>7.</a:t>
            </a:r>
          </a:p>
        </p:txBody>
      </p:sp>
      <p:cxnSp>
        <p:nvCxnSpPr>
          <p:cNvPr id="52" name="Gerade Verbindung mit Pfeil 51"/>
          <p:cNvCxnSpPr/>
          <p:nvPr/>
        </p:nvCxnSpPr>
        <p:spPr>
          <a:xfrm flipV="1">
            <a:off x="4356100" y="5589588"/>
            <a:ext cx="1008063" cy="215900"/>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ppt_x"/>
                                          </p:val>
                                        </p:tav>
                                        <p:tav tm="100000">
                                          <p:val>
                                            <p:strVal val="#ppt_x"/>
                                          </p:val>
                                        </p:tav>
                                      </p:tavLst>
                                    </p:anim>
                                    <p:anim calcmode="lin" valueType="num">
                                      <p:cBhvr additive="base">
                                        <p:cTn id="13" dur="500" fill="hold"/>
                                        <p:tgtEl>
                                          <p:spTgt spid="4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ppt_x"/>
                                          </p:val>
                                        </p:tav>
                                        <p:tav tm="100000">
                                          <p:val>
                                            <p:strVal val="#ppt_x"/>
                                          </p:val>
                                        </p:tav>
                                      </p:tavLst>
                                    </p:anim>
                                    <p:anim calcmode="lin" valueType="num">
                                      <p:cBhvr additive="base">
                                        <p:cTn id="18" dur="500" fill="hold"/>
                                        <p:tgtEl>
                                          <p:spTgt spid="4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500" fill="hold"/>
                                        <p:tgtEl>
                                          <p:spTgt spid="49"/>
                                        </p:tgtEl>
                                        <p:attrNameLst>
                                          <p:attrName>ppt_x</p:attrName>
                                        </p:attrNameLst>
                                      </p:cBhvr>
                                      <p:tavLst>
                                        <p:tav tm="0">
                                          <p:val>
                                            <p:strVal val="#ppt_x"/>
                                          </p:val>
                                        </p:tav>
                                        <p:tav tm="100000">
                                          <p:val>
                                            <p:strVal val="#ppt_x"/>
                                          </p:val>
                                        </p:tav>
                                      </p:tavLst>
                                    </p:anim>
                                    <p:anim calcmode="lin" valueType="num">
                                      <p:cBhvr additive="base">
                                        <p:cTn id="23" dur="500" fill="hold"/>
                                        <p:tgtEl>
                                          <p:spTgt spid="4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395"/>
                                        </p:tgtEl>
                                        <p:attrNameLst>
                                          <p:attrName>style.visibility</p:attrName>
                                        </p:attrNameLst>
                                      </p:cBhvr>
                                      <p:to>
                                        <p:strVal val="visible"/>
                                      </p:to>
                                    </p:set>
                                    <p:animEffect transition="in" filter="blinds(horizontal)">
                                      <p:cBhvr>
                                        <p:cTn id="33" dur="500"/>
                                        <p:tgtEl>
                                          <p:spTgt spid="1639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ppt_x"/>
                                          </p:val>
                                        </p:tav>
                                        <p:tav tm="100000">
                                          <p:val>
                                            <p:strVal val="#ppt_x"/>
                                          </p:val>
                                        </p:tav>
                                      </p:tavLst>
                                    </p:anim>
                                    <p:anim calcmode="lin" valueType="num">
                                      <p:cBhvr additive="base">
                                        <p:cTn id="3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57"/>
                                        </p:tgtEl>
                                        <p:attrNameLst>
                                          <p:attrName>style.visibility</p:attrName>
                                        </p:attrNameLst>
                                      </p:cBhvr>
                                      <p:to>
                                        <p:strVal val="visible"/>
                                      </p:to>
                                    </p:set>
                                    <p:anim calcmode="lin" valueType="num">
                                      <p:cBhvr additive="base">
                                        <p:cTn id="44" dur="500" fill="hold"/>
                                        <p:tgtEl>
                                          <p:spTgt spid="57"/>
                                        </p:tgtEl>
                                        <p:attrNameLst>
                                          <p:attrName>ppt_x</p:attrName>
                                        </p:attrNameLst>
                                      </p:cBhvr>
                                      <p:tavLst>
                                        <p:tav tm="0">
                                          <p:val>
                                            <p:strVal val="#ppt_x"/>
                                          </p:val>
                                        </p:tav>
                                        <p:tav tm="100000">
                                          <p:val>
                                            <p:strVal val="#ppt_x"/>
                                          </p:val>
                                        </p:tav>
                                      </p:tavLst>
                                    </p:anim>
                                    <p:anim calcmode="lin" valueType="num">
                                      <p:cBhvr additive="base">
                                        <p:cTn id="45" dur="500" fill="hold"/>
                                        <p:tgtEl>
                                          <p:spTgt spid="57"/>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500"/>
                            </p:stCondLst>
                            <p:childTnLst>
                              <p:par>
                                <p:cTn id="47" presetID="2" presetClass="entr" presetSubtype="4"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ppt_x"/>
                                          </p:val>
                                        </p:tav>
                                        <p:tav tm="100000">
                                          <p:val>
                                            <p:strVal val="#ppt_x"/>
                                          </p:val>
                                        </p:tav>
                                      </p:tavLst>
                                    </p:anim>
                                    <p:anim calcmode="lin" valueType="num">
                                      <p:cBhvr additive="base">
                                        <p:cTn id="50" dur="500" fill="hold"/>
                                        <p:tgtEl>
                                          <p:spTgt spid="56"/>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1000"/>
                            </p:stCondLst>
                            <p:childTnLst>
                              <p:par>
                                <p:cTn id="52" presetID="2" presetClass="entr" presetSubtype="4"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additive="base">
                                        <p:cTn id="54" dur="500" fill="hold"/>
                                        <p:tgtEl>
                                          <p:spTgt spid="55"/>
                                        </p:tgtEl>
                                        <p:attrNameLst>
                                          <p:attrName>ppt_x</p:attrName>
                                        </p:attrNameLst>
                                      </p:cBhvr>
                                      <p:tavLst>
                                        <p:tav tm="0">
                                          <p:val>
                                            <p:strVal val="#ppt_x"/>
                                          </p:val>
                                        </p:tav>
                                        <p:tav tm="100000">
                                          <p:val>
                                            <p:strVal val="#ppt_x"/>
                                          </p:val>
                                        </p:tav>
                                      </p:tavLst>
                                    </p:anim>
                                    <p:anim calcmode="lin" valueType="num">
                                      <p:cBhvr additive="base">
                                        <p:cTn id="55"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nimBg="1"/>
      <p:bldP spid="46" grpId="0" animBg="1"/>
      <p:bldP spid="47" grpId="0" animBg="1"/>
      <p:bldP spid="48" grpId="0" animBg="1"/>
      <p:bldP spid="49"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6E0B3-9157-BDD8-C9F4-40B754B2B2F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311DAB6-3442-D6E0-68AD-1E49C9D38346}"/>
              </a:ext>
            </a:extLst>
          </p:cNvPr>
          <p:cNvSpPr>
            <a:spLocks noGrp="1"/>
          </p:cNvSpPr>
          <p:nvPr>
            <p:ph type="title"/>
          </p:nvPr>
        </p:nvSpPr>
        <p:spPr>
          <a:xfrm>
            <a:off x="457200" y="274638"/>
            <a:ext cx="8229600" cy="1143000"/>
          </a:xfrm>
        </p:spPr>
        <p:txBody>
          <a:bodyPr wrap="square" anchor="ctr">
            <a:normAutofit/>
          </a:bodyPr>
          <a:lstStyle/>
          <a:p>
            <a:r>
              <a:rPr lang="de-DE" sz="3700" dirty="0">
                <a:solidFill>
                  <a:schemeClr val="accent6"/>
                </a:solidFill>
                <a:latin typeface="Abadi Extra Light" panose="020B0204020104020204" pitchFamily="34" charset="0"/>
              </a:rPr>
              <a:t>Wie geht es nach dem Abschluss weiter ?</a:t>
            </a:r>
          </a:p>
        </p:txBody>
      </p:sp>
      <p:pic>
        <p:nvPicPr>
          <p:cNvPr id="5" name="Grafik 4" descr="Ein Bild, das Grafiken, Design, Logo, Electric Blue (Farbe) enthält.&#10;&#10;Automatisch generierte Beschreibung">
            <a:extLst>
              <a:ext uri="{FF2B5EF4-FFF2-40B4-BE49-F238E27FC236}">
                <a16:creationId xmlns:a16="http://schemas.microsoft.com/office/drawing/2014/main" id="{185B3AAF-DF15-EEC1-E79E-ACC280257AC3}"/>
              </a:ext>
            </a:extLst>
          </p:cNvPr>
          <p:cNvPicPr>
            <a:picLocks noChangeAspect="1"/>
          </p:cNvPicPr>
          <p:nvPr/>
        </p:nvPicPr>
        <p:blipFill>
          <a:blip r:embed="rId2">
            <a:extLst>
              <a:ext uri="{28A0092B-C50C-407E-A947-70E740481C1C}">
                <a14:useLocalDpi xmlns:a14="http://schemas.microsoft.com/office/drawing/2010/main" val="0"/>
              </a:ext>
            </a:extLst>
          </a:blip>
          <a:srcRect t="21105" b="20076"/>
          <a:stretch/>
        </p:blipFill>
        <p:spPr>
          <a:xfrm>
            <a:off x="457200" y="1600200"/>
            <a:ext cx="8229600" cy="4525963"/>
          </a:xfrm>
          <a:prstGeom prst="rect">
            <a:avLst/>
          </a:prstGeom>
          <a:noFill/>
        </p:spPr>
      </p:pic>
    </p:spTree>
    <p:extLst>
      <p:ext uri="{BB962C8B-B14F-4D97-AF65-F5344CB8AC3E}">
        <p14:creationId xmlns:p14="http://schemas.microsoft.com/office/powerpoint/2010/main" val="1830456763"/>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2840</Words>
  <Application>Microsoft Office PowerPoint</Application>
  <PresentationFormat>Bildschirmpräsentation (4:3)</PresentationFormat>
  <Paragraphs>457</Paragraphs>
  <Slides>33</Slides>
  <Notes>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33</vt:i4>
      </vt:variant>
    </vt:vector>
  </HeadingPairs>
  <TitlesOfParts>
    <vt:vector size="41" baseType="lpstr">
      <vt:lpstr>Abadi Extra Light</vt:lpstr>
      <vt:lpstr>Arial</vt:lpstr>
      <vt:lpstr>Arial Unicode MS</vt:lpstr>
      <vt:lpstr>Courier New</vt:lpstr>
      <vt:lpstr>Symbol</vt:lpstr>
      <vt:lpstr>Times New Roman</vt:lpstr>
      <vt:lpstr>Wingdings</vt:lpstr>
      <vt:lpstr>Standarddesign</vt:lpstr>
      <vt:lpstr>  Informationsabend zum Übertritt  in den Mittlere-Reife-Zweig</vt:lpstr>
      <vt:lpstr>PowerPoint-Präsentation</vt:lpstr>
      <vt:lpstr>Was ist der M-Zug eigentlich ? </vt:lpstr>
      <vt:lpstr>Unterricht im M-Zug</vt:lpstr>
      <vt:lpstr>Unterricht im M-Zug   bedeutet</vt:lpstr>
      <vt:lpstr>Vorteile des Mittlere-Reife-Zuges</vt:lpstr>
      <vt:lpstr>Wie komme ich in die M-Klasse?</vt:lpstr>
      <vt:lpstr>Start: 6. Jahrgangsstufe</vt:lpstr>
      <vt:lpstr>Wie geht es nach dem Abschluss weiter ?</vt:lpstr>
      <vt:lpstr>PowerPoint-Präsentation</vt:lpstr>
      <vt:lpstr>Start: Mittlerer Schulabschluss</vt:lpstr>
      <vt:lpstr>PowerPoint-Präsentation</vt:lpstr>
      <vt:lpstr>PowerPoint-Präsentation</vt:lpstr>
      <vt:lpstr>Welche Voraussetzungen müssen die Schüler*innen mitbringen ?</vt:lpstr>
      <vt:lpstr>Anforderungsniveau an unsere M-Schüler*innen</vt:lpstr>
      <vt:lpstr>Mit welchen Noten kann man in den M-Zug übertreten?</vt:lpstr>
      <vt:lpstr>Übertritt in den M-Zug mit dem Zwischenzeugnis</vt:lpstr>
      <vt:lpstr>Übertritt in den M-Zug mit dem Jahreszeugnis</vt:lpstr>
      <vt:lpstr>Übertritt in den M-Zug mit Aufnahmeprüfung</vt:lpstr>
      <vt:lpstr>Übertritt in den M-Zug mit dem Zwischenzeugnis</vt:lpstr>
      <vt:lpstr>Übertritt in den M-Zug mit dem Jahreszeugnis</vt:lpstr>
      <vt:lpstr>Übertritt in den M-Zug mit Aufnahmeprüfung</vt:lpstr>
      <vt:lpstr>Übertritt in den M-10</vt:lpstr>
      <vt:lpstr> Terminliche Reihenfolge der Anmeldung</vt:lpstr>
      <vt:lpstr>Termine der Aufnahmeprüfung</vt:lpstr>
      <vt:lpstr>Aufnahmeprüfung</vt:lpstr>
      <vt:lpstr>Aufnahmeprüfung</vt:lpstr>
      <vt:lpstr>Aufnahmeprüfung</vt:lpstr>
      <vt:lpstr>Aufnahmeprüfung</vt:lpstr>
      <vt:lpstr>Aufnahmeprüfung</vt:lpstr>
      <vt:lpstr>Wenn die Aufnahmeprüfung nicht geklappt hat:</vt:lpstr>
      <vt:lpstr>Beratungsangebote</vt:lpstr>
      <vt:lpstr>Vielen Dank für Ihre Aufmerksamkeit!</vt:lpstr>
    </vt:vector>
  </TitlesOfParts>
  <Company>Privat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Herr Knippschild</dc:creator>
  <cp:lastModifiedBy>Silke Braumandl</cp:lastModifiedBy>
  <cp:revision>197</cp:revision>
  <cp:lastPrinted>2025-02-18T13:58:33Z</cp:lastPrinted>
  <dcterms:created xsi:type="dcterms:W3CDTF">2010-02-02T17:01:11Z</dcterms:created>
  <dcterms:modified xsi:type="dcterms:W3CDTF">2026-02-23T13:24:58Z</dcterms:modified>
</cp:coreProperties>
</file>